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8" r:id="rId2"/>
    <p:sldId id="287" r:id="rId3"/>
    <p:sldId id="288" r:id="rId4"/>
    <p:sldId id="329" r:id="rId5"/>
    <p:sldId id="346" r:id="rId6"/>
    <p:sldId id="298" r:id="rId7"/>
    <p:sldId id="366" r:id="rId8"/>
    <p:sldId id="289" r:id="rId9"/>
    <p:sldId id="302" r:id="rId10"/>
    <p:sldId id="320" r:id="rId11"/>
    <p:sldId id="355" r:id="rId12"/>
    <p:sldId id="343" r:id="rId13"/>
    <p:sldId id="321" r:id="rId14"/>
    <p:sldId id="299" r:id="rId15"/>
    <p:sldId id="292" r:id="rId16"/>
    <p:sldId id="348" r:id="rId17"/>
    <p:sldId id="295" r:id="rId18"/>
    <p:sldId id="294" r:id="rId19"/>
    <p:sldId id="296" r:id="rId20"/>
    <p:sldId id="357" r:id="rId21"/>
    <p:sldId id="297" r:id="rId22"/>
    <p:sldId id="322" r:id="rId23"/>
    <p:sldId id="305" r:id="rId24"/>
    <p:sldId id="281" r:id="rId25"/>
    <p:sldId id="306" r:id="rId26"/>
    <p:sldId id="307" r:id="rId27"/>
    <p:sldId id="308" r:id="rId28"/>
    <p:sldId id="309" r:id="rId29"/>
    <p:sldId id="311" r:id="rId30"/>
    <p:sldId id="312" r:id="rId31"/>
    <p:sldId id="313" r:id="rId32"/>
    <p:sldId id="314" r:id="rId33"/>
    <p:sldId id="315" r:id="rId34"/>
    <p:sldId id="316" r:id="rId35"/>
    <p:sldId id="318" r:id="rId36"/>
    <p:sldId id="317" r:id="rId37"/>
    <p:sldId id="319" r:id="rId38"/>
    <p:sldId id="332" r:id="rId39"/>
    <p:sldId id="358" r:id="rId40"/>
    <p:sldId id="335" r:id="rId41"/>
    <p:sldId id="349" r:id="rId42"/>
    <p:sldId id="336" r:id="rId43"/>
    <p:sldId id="351" r:id="rId44"/>
    <p:sldId id="337" r:id="rId45"/>
    <p:sldId id="368" r:id="rId46"/>
    <p:sldId id="365" r:id="rId47"/>
    <p:sldId id="350" r:id="rId48"/>
    <p:sldId id="359" r:id="rId49"/>
    <p:sldId id="352" r:id="rId50"/>
    <p:sldId id="371" r:id="rId51"/>
    <p:sldId id="363" r:id="rId52"/>
    <p:sldId id="364" r:id="rId53"/>
    <p:sldId id="356" r:id="rId54"/>
    <p:sldId id="372" r:id="rId55"/>
    <p:sldId id="303" r:id="rId56"/>
    <p:sldId id="304" r:id="rId57"/>
    <p:sldId id="370" r:id="rId58"/>
    <p:sldId id="354" r:id="rId59"/>
    <p:sldId id="373" r:id="rId60"/>
    <p:sldId id="374" r:id="rId61"/>
    <p:sldId id="375" r:id="rId62"/>
    <p:sldId id="345" r:id="rId63"/>
    <p:sldId id="340"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lian Ringwald" initials="CR" lastIdx="1" clrIdx="0">
    <p:extLst>
      <p:ext uri="{19B8F6BF-5375-455C-9EA6-DF929625EA0E}">
        <p15:presenceInfo xmlns:p15="http://schemas.microsoft.com/office/powerpoint/2012/main" userId="S::cring031@uottawa.ca::1de9f809-4356-45a5-b373-b1392e2bb1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546A"/>
    <a:srgbClr val="D1797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5226" autoAdjust="0"/>
  </p:normalViewPr>
  <p:slideViewPr>
    <p:cSldViewPr snapToGrid="0">
      <p:cViewPr>
        <p:scale>
          <a:sx n="75" d="100"/>
          <a:sy n="75" d="100"/>
        </p:scale>
        <p:origin x="756" y="54"/>
      </p:cViewPr>
      <p:guideLst/>
    </p:cSldViewPr>
  </p:slideViewPr>
  <p:outlineViewPr>
    <p:cViewPr>
      <p:scale>
        <a:sx n="33" d="100"/>
        <a:sy n="33" d="100"/>
      </p:scale>
      <p:origin x="0" y="-9466"/>
    </p:cViewPr>
  </p:outlineViewPr>
  <p:notesTextViewPr>
    <p:cViewPr>
      <p:scale>
        <a:sx n="1" d="1"/>
        <a:sy n="1" d="1"/>
      </p:scale>
      <p:origin x="0" y="0"/>
    </p:cViewPr>
  </p:notesTextViewPr>
  <p:sorterViewPr>
    <p:cViewPr>
      <p:scale>
        <a:sx n="100" d="100"/>
        <a:sy n="100" d="100"/>
      </p:scale>
      <p:origin x="0" y="-13003"/>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spPr>
            <a:solidFill>
              <a:schemeClr val="bg1">
                <a:lumMod val="65000"/>
              </a:schemeClr>
            </a:solidFill>
          </c:spPr>
          <c:dPt>
            <c:idx val="0"/>
            <c:bubble3D val="0"/>
            <c:explosion val="9"/>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1-339B-433F-B0E7-C5CED914C150}"/>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339B-433F-B0E7-C5CED914C15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339B-433F-B0E7-C5CED914C150}"/>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dPt>
            <c:idx val="0"/>
            <c:bubble3D val="0"/>
            <c:explosion val="9"/>
            <c:spPr>
              <a:solidFill>
                <a:schemeClr val="accent1"/>
              </a:solidFill>
              <a:ln w="19050">
                <a:solidFill>
                  <a:schemeClr val="lt1"/>
                </a:solidFill>
              </a:ln>
              <a:effectLst/>
            </c:spPr>
            <c:extLst>
              <c:ext xmlns:c16="http://schemas.microsoft.com/office/drawing/2014/chart" uri="{C3380CC4-5D6E-409C-BE32-E72D297353CC}">
                <c16:uniqueId val="{00000001-9B70-4EF4-B50D-AFE4C4DB33CB}"/>
              </c:ext>
            </c:extLst>
          </c:dPt>
          <c:dPt>
            <c:idx val="1"/>
            <c:bubble3D val="0"/>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3-9B70-4EF4-B50D-AFE4C4DB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9B70-4EF4-B50D-AFE4C4DB33C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chemeClr val="accent3"/>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03/02/2021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‹N°›</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03/02/2021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‹N°›</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44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8 sites web perso</a:t>
            </a:r>
          </a:p>
          <a:p>
            <a:r>
              <a:rPr lang="fr-FR" dirty="0"/>
              <a:t>1 </a:t>
            </a:r>
            <a:r>
              <a:rPr lang="fr-FR" dirty="0" err="1"/>
              <a:t>facebook</a:t>
            </a:r>
            <a:br>
              <a:rPr lang="fr-FR" dirty="0"/>
            </a:br>
            <a:r>
              <a:rPr lang="fr-FR" dirty="0"/>
              <a:t>5 blogs</a:t>
            </a:r>
            <a:br>
              <a:rPr lang="fr-FR" dirty="0"/>
            </a:br>
            <a:endParaRPr lang="fr-FR" dirty="0"/>
          </a:p>
        </p:txBody>
      </p:sp>
    </p:spTree>
    <p:extLst>
      <p:ext uri="{BB962C8B-B14F-4D97-AF65-F5344CB8AC3E}">
        <p14:creationId xmlns:p14="http://schemas.microsoft.com/office/powerpoint/2010/main" val="44962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‹N°›</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sv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1.jpeg"/><Relationship Id="rId17" Type="http://schemas.openxmlformats.org/officeDocument/2006/relationships/image" Target="../media/image37.png"/><Relationship Id="rId2" Type="http://schemas.openxmlformats.org/officeDocument/2006/relationships/image" Target="../media/image25.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svg"/><Relationship Id="rId19"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23.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programminghistorian.org/en/lessons/intro-to-linked-data" TargetMode="External"/><Relationship Id="rId7"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36.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750.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6.xml"/><Relationship Id="rId5" Type="http://schemas.openxmlformats.org/officeDocument/2006/relationships/image" Target="../media/image38.sv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www.elifleurant.com/" TargetMode="External"/><Relationship Id="rId7"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hart" Target="../charts/chart5.xml"/><Relationship Id="rId10" Type="http://schemas.openxmlformats.org/officeDocument/2006/relationships/image" Target="../media/image84.svg"/><Relationship Id="rId4" Type="http://schemas.openxmlformats.org/officeDocument/2006/relationships/image" Target="../media/image79.png"/><Relationship Id="rId9"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chart" Target="../charts/chart8.xml"/></Relationships>
</file>

<file path=ppt/slides/_rels/slide4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89.sv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89.sv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4.sv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4.svg"/></Relationships>
</file>

<file path=ppt/slides/_rels/slide5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s://twitter.com/hashtag/covidpo&#232;me?src=hashtag_click" TargetMode="External"/><Relationship Id="rId1" Type="http://schemas.openxmlformats.org/officeDocument/2006/relationships/slideLayout" Target="../slideLayouts/slideLayout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ebtv.univ-lyon3.fr/videos/?video=MEDIA200205101828908" TargetMode="External"/><Relationship Id="rId5" Type="http://schemas.openxmlformats.org/officeDocument/2006/relationships/image" Target="../media/image1.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440" y="474326"/>
            <a:ext cx="10515600" cy="921138"/>
          </a:xfrm>
        </p:spPr>
        <p:txBody>
          <a:bodyPr>
            <a:normAutofit/>
          </a:bodyPr>
          <a:lstStyle/>
          <a:p>
            <a:r>
              <a:rPr lang="fr-FR" sz="4000" dirty="0"/>
              <a:t>Sur la base d’une liste de référence web</a:t>
            </a:r>
          </a:p>
        </p:txBody>
      </p:sp>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09" y="2229820"/>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5938934" y="2138380"/>
            <a:ext cx="4866968" cy="1477328"/>
          </a:xfrm>
          <a:prstGeom prst="rect">
            <a:avLst/>
          </a:prstGeom>
          <a:noFill/>
        </p:spPr>
        <p:txBody>
          <a:bodyPr wrap="square" rtlCol="0">
            <a:spAutoFit/>
          </a:bodyPr>
          <a:lstStyle/>
          <a:p>
            <a:pPr marL="285750" indent="-285750">
              <a:buFont typeface="Arial" panose="020B0604020202020204" pitchFamily="34" charset="0"/>
              <a:buChar char="•"/>
            </a:pPr>
            <a:r>
              <a:rPr lang="fr-FR" dirty="0"/>
              <a:t>Visualiser les contenus est-il une solution ?</a:t>
            </a:r>
          </a:p>
          <a:p>
            <a:endParaRPr lang="fr-FR" dirty="0"/>
          </a:p>
          <a:p>
            <a:pPr marL="285750" indent="-285750">
              <a:buFont typeface="Arial" panose="020B0604020202020204" pitchFamily="34" charset="0"/>
              <a:buChar char="•"/>
            </a:pPr>
            <a:r>
              <a:rPr lang="fr-FR" dirty="0"/>
              <a:t>Un manque de connaissances sur les discours inscrits dans l’espaces numériques</a:t>
            </a:r>
          </a:p>
          <a:p>
            <a:r>
              <a:rPr lang="fr-FR" dirty="0">
                <a:sym typeface="Wingdings" panose="05000000000000000000" pitchFamily="2" charset="2"/>
              </a:rPr>
              <a:t> </a:t>
            </a:r>
            <a:r>
              <a:rPr lang="fr-FR" dirty="0"/>
              <a:t>Risque d’un corpus brouhaha</a:t>
            </a:r>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7">
            <a:extLst>
              <a:ext uri="{FF2B5EF4-FFF2-40B4-BE49-F238E27FC236}">
                <a16:creationId xmlns:a16="http://schemas.microsoft.com/office/drawing/2014/main" id="{738FD39B-F16A-479D-91ED-8351F3CF044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F46DA084-6C93-4F1E-A6EF-F859EE2CFE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15" y="347917"/>
            <a:ext cx="10515600" cy="794935"/>
          </a:xfrm>
        </p:spPr>
        <p:txBody>
          <a:bodyPr>
            <a:normAutofit/>
          </a:bodyPr>
          <a:lstStyle/>
          <a:p>
            <a:r>
              <a:rPr lang="fr-FR" sz="4000" dirty="0"/>
              <a:t>Changement de paradigme</a:t>
            </a:r>
          </a:p>
        </p:txBody>
      </p:sp>
      <p:sp>
        <p:nvSpPr>
          <p:cNvPr id="17" name="TextBox 16">
            <a:extLst>
              <a:ext uri="{FF2B5EF4-FFF2-40B4-BE49-F238E27FC236}">
                <a16:creationId xmlns:a16="http://schemas.microsoft.com/office/drawing/2014/main" id="{5B062532-181F-4A5D-AF68-8F763DF98FAE}"/>
              </a:ext>
            </a:extLst>
          </p:cNvPr>
          <p:cNvSpPr txBox="1"/>
          <p:nvPr/>
        </p:nvSpPr>
        <p:spPr>
          <a:xfrm>
            <a:off x="166008" y="3209333"/>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2"/>
          <a:stretch>
            <a:fillRect/>
          </a:stretch>
        </p:blipFill>
        <p:spPr>
          <a:xfrm>
            <a:off x="727846" y="4386105"/>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3"/>
          <a:stretch>
            <a:fillRect/>
          </a:stretch>
        </p:blipFill>
        <p:spPr>
          <a:xfrm>
            <a:off x="940411" y="4695226"/>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146008" y="3343717"/>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7437" y="4462908"/>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393710" y="400217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6158" y="5012006"/>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61" y="4849527"/>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7"/>
          <a:stretch>
            <a:fillRect/>
          </a:stretch>
        </p:blipFill>
        <p:spPr>
          <a:xfrm>
            <a:off x="7145261" y="5166612"/>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8">
            <a:extLst>
              <a:ext uri="{28A0092B-C50C-407E-A947-70E740481C1C}">
                <a14:useLocalDpi xmlns:a14="http://schemas.microsoft.com/office/drawing/2010/main" val="0"/>
              </a:ext>
            </a:extLst>
          </a:blip>
          <a:srcRect l="30935" r="30289" b="79795"/>
          <a:stretch/>
        </p:blipFill>
        <p:spPr>
          <a:xfrm>
            <a:off x="8323001" y="4269292"/>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693" y="4957461"/>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3860559" y="397341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278387" y="3982369"/>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241255" y="3148427"/>
            <a:ext cx="10095323" cy="45719"/>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798843" y="5362047"/>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242795" y="3359392"/>
            <a:ext cx="3081293" cy="369332"/>
          </a:xfrm>
          <a:prstGeom prst="rect">
            <a:avLst/>
          </a:prstGeom>
          <a:noFill/>
        </p:spPr>
        <p:txBody>
          <a:bodyPr wrap="none" rtlCol="0">
            <a:spAutoFit/>
          </a:bodyPr>
          <a:lstStyle/>
          <a:p>
            <a:pPr algn="ctr"/>
            <a:r>
              <a:rPr lang="fr-FR" dirty="0"/>
              <a:t>Données du Web sémantique</a:t>
            </a:r>
          </a:p>
        </p:txBody>
      </p:sp>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2493" y="4352623"/>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35" name="Picture 7">
            <a:extLst>
              <a:ext uri="{FF2B5EF4-FFF2-40B4-BE49-F238E27FC236}">
                <a16:creationId xmlns:a16="http://schemas.microsoft.com/office/drawing/2014/main" id="{5CC977DE-EB06-48A0-8BD6-F5F02D67CAF1}"/>
              </a:ext>
            </a:extLst>
          </p:cNvPr>
          <p:cNvPicPr>
            <a:picLocks noChangeAspect="1"/>
          </p:cNvPicPr>
          <p:nvPr/>
        </p:nvPicPr>
        <p:blipFill rotWithShape="1">
          <a:blip r:embed="rId1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6" name="Graphic 35">
            <a:extLst>
              <a:ext uri="{FF2B5EF4-FFF2-40B4-BE49-F238E27FC236}">
                <a16:creationId xmlns:a16="http://schemas.microsoft.com/office/drawing/2014/main" id="{CEFAD837-3CBF-4D9A-B6B0-896A12BDA38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17134" y="136525"/>
            <a:ext cx="798370" cy="798370"/>
          </a:xfrm>
          <a:prstGeom prst="rect">
            <a:avLst/>
          </a:prstGeom>
        </p:spPr>
      </p:pic>
      <p:pic>
        <p:nvPicPr>
          <p:cNvPr id="37" name="Graphic 36">
            <a:extLst>
              <a:ext uri="{FF2B5EF4-FFF2-40B4-BE49-F238E27FC236}">
                <a16:creationId xmlns:a16="http://schemas.microsoft.com/office/drawing/2014/main" id="{B12289AA-65CB-4B85-8076-BEFCA11BA88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2157" y="1694246"/>
            <a:ext cx="932269" cy="932269"/>
          </a:xfrm>
          <a:prstGeom prst="rect">
            <a:avLst/>
          </a:prstGeom>
        </p:spPr>
      </p:pic>
      <p:pic>
        <p:nvPicPr>
          <p:cNvPr id="38" name="Graphic 37">
            <a:extLst>
              <a:ext uri="{FF2B5EF4-FFF2-40B4-BE49-F238E27FC236}">
                <a16:creationId xmlns:a16="http://schemas.microsoft.com/office/drawing/2014/main" id="{1438F391-D0A5-4F4E-8DD4-A7E4BB35E61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9415" y="1694880"/>
            <a:ext cx="796907" cy="796907"/>
          </a:xfrm>
          <a:prstGeom prst="rect">
            <a:avLst/>
          </a:prstGeom>
        </p:spPr>
      </p:pic>
      <p:pic>
        <p:nvPicPr>
          <p:cNvPr id="39" name="Graphic 38">
            <a:extLst>
              <a:ext uri="{FF2B5EF4-FFF2-40B4-BE49-F238E27FC236}">
                <a16:creationId xmlns:a16="http://schemas.microsoft.com/office/drawing/2014/main" id="{1AB43236-87EA-433A-8455-2DFEFE84310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9520" y="1694246"/>
            <a:ext cx="794936" cy="794936"/>
          </a:xfrm>
          <a:prstGeom prst="rect">
            <a:avLst/>
          </a:prstGeom>
        </p:spPr>
      </p:pic>
      <p:sp>
        <p:nvSpPr>
          <p:cNvPr id="41" name="Oval 40">
            <a:extLst>
              <a:ext uri="{FF2B5EF4-FFF2-40B4-BE49-F238E27FC236}">
                <a16:creationId xmlns:a16="http://schemas.microsoft.com/office/drawing/2014/main" id="{B452A678-BDE0-4FE7-A92E-DDF89D185021}"/>
              </a:ext>
            </a:extLst>
          </p:cNvPr>
          <p:cNvSpPr/>
          <p:nvPr/>
        </p:nvSpPr>
        <p:spPr>
          <a:xfrm>
            <a:off x="1809632" y="1474515"/>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7A0E5BD-8F68-4641-981D-DFB0DC261AA9}"/>
              </a:ext>
            </a:extLst>
          </p:cNvPr>
          <p:cNvSpPr/>
          <p:nvPr/>
        </p:nvSpPr>
        <p:spPr>
          <a:xfrm>
            <a:off x="4654063" y="1593933"/>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row: Right 42">
            <a:extLst>
              <a:ext uri="{FF2B5EF4-FFF2-40B4-BE49-F238E27FC236}">
                <a16:creationId xmlns:a16="http://schemas.microsoft.com/office/drawing/2014/main" id="{2C5DF8BF-784D-4418-8929-44E90F56A66A}"/>
              </a:ext>
            </a:extLst>
          </p:cNvPr>
          <p:cNvSpPr/>
          <p:nvPr/>
        </p:nvSpPr>
        <p:spPr>
          <a:xfrm>
            <a:off x="3527183" y="1745552"/>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43">
            <a:extLst>
              <a:ext uri="{FF2B5EF4-FFF2-40B4-BE49-F238E27FC236}">
                <a16:creationId xmlns:a16="http://schemas.microsoft.com/office/drawing/2014/main" id="{20143647-D3C9-4D2B-B2AA-0A2BEDEEEAF6}"/>
              </a:ext>
            </a:extLst>
          </p:cNvPr>
          <p:cNvSpPr txBox="1"/>
          <p:nvPr/>
        </p:nvSpPr>
        <p:spPr>
          <a:xfrm>
            <a:off x="1674196" y="2672179"/>
            <a:ext cx="1553630" cy="369332"/>
          </a:xfrm>
          <a:prstGeom prst="rect">
            <a:avLst/>
          </a:prstGeom>
          <a:noFill/>
        </p:spPr>
        <p:txBody>
          <a:bodyPr wrap="none" rtlCol="0">
            <a:spAutoFit/>
          </a:bodyPr>
          <a:lstStyle/>
          <a:p>
            <a:r>
              <a:rPr lang="fr-FR" dirty="0"/>
              <a:t>Contenu Web</a:t>
            </a:r>
          </a:p>
        </p:txBody>
      </p:sp>
      <p:sp>
        <p:nvSpPr>
          <p:cNvPr id="45" name="TextBox 44">
            <a:extLst>
              <a:ext uri="{FF2B5EF4-FFF2-40B4-BE49-F238E27FC236}">
                <a16:creationId xmlns:a16="http://schemas.microsoft.com/office/drawing/2014/main" id="{14021B99-941F-4796-82A2-AA654E3A4328}"/>
              </a:ext>
            </a:extLst>
          </p:cNvPr>
          <p:cNvSpPr txBox="1"/>
          <p:nvPr/>
        </p:nvSpPr>
        <p:spPr>
          <a:xfrm>
            <a:off x="4047563" y="2735474"/>
            <a:ext cx="6556026" cy="369332"/>
          </a:xfrm>
          <a:prstGeom prst="rect">
            <a:avLst/>
          </a:prstGeom>
          <a:noFill/>
        </p:spPr>
        <p:txBody>
          <a:bodyPr wrap="none" rtlCol="0">
            <a:spAutoFit/>
          </a:bodyPr>
          <a:lstStyle/>
          <a:p>
            <a:r>
              <a:rPr lang="fr-FR" dirty="0"/>
              <a:t>Réseaux d’auteurs </a:t>
            </a:r>
            <a:r>
              <a:rPr lang="fr-FR" dirty="0">
                <a:sym typeface="Wingdings" panose="05000000000000000000" pitchFamily="2" charset="2"/>
              </a:rPr>
              <a:t></a:t>
            </a:r>
            <a:r>
              <a:rPr lang="fr-FR" dirty="0"/>
              <a:t> production Web + imprimés + évènements</a:t>
            </a:r>
          </a:p>
        </p:txBody>
      </p:sp>
      <p:pic>
        <p:nvPicPr>
          <p:cNvPr id="46" name="Graphic 45">
            <a:extLst>
              <a:ext uri="{FF2B5EF4-FFF2-40B4-BE49-F238E27FC236}">
                <a16:creationId xmlns:a16="http://schemas.microsoft.com/office/drawing/2014/main" id="{6970A644-BCB0-49F8-BC76-B2C1945C158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2200" y="1771615"/>
            <a:ext cx="673832" cy="673832"/>
          </a:xfrm>
          <a:prstGeom prst="rect">
            <a:avLst/>
          </a:prstGeom>
        </p:spPr>
      </p:pic>
      <p:pic>
        <p:nvPicPr>
          <p:cNvPr id="47" name="Graphic 46">
            <a:extLst>
              <a:ext uri="{FF2B5EF4-FFF2-40B4-BE49-F238E27FC236}">
                <a16:creationId xmlns:a16="http://schemas.microsoft.com/office/drawing/2014/main" id="{90AADEB2-361F-42D7-91D7-74E797A548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40474" y="1767890"/>
            <a:ext cx="796907" cy="796907"/>
          </a:xfrm>
          <a:prstGeom prst="rect">
            <a:avLst/>
          </a:prstGeom>
        </p:spPr>
      </p:pic>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548537"/>
            <a:ext cx="10960510" cy="794935"/>
          </a:xfrm>
        </p:spPr>
        <p:txBody>
          <a:bodyPr>
            <a:normAutofit/>
          </a:bodyPr>
          <a:lstStyle/>
          <a:p>
            <a:r>
              <a:rPr lang="fr-FR" sz="4000" dirty="0"/>
              <a:t>Sources potentielles et caractéristiques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7">
            <a:extLst>
              <a:ext uri="{FF2B5EF4-FFF2-40B4-BE49-F238E27FC236}">
                <a16:creationId xmlns:a16="http://schemas.microsoft.com/office/drawing/2014/main" id="{6134E79D-46B7-49E4-8951-3EA5D79DF5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7" name="Graphic 6">
            <a:extLst>
              <a:ext uri="{FF2B5EF4-FFF2-40B4-BE49-F238E27FC236}">
                <a16:creationId xmlns:a16="http://schemas.microsoft.com/office/drawing/2014/main" id="{93AD0DBF-A616-43BE-AD04-51186E8431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3"/>
              </a:rPr>
              <a:t>Introduction aux données liées avec </a:t>
            </a:r>
            <a:r>
              <a:rPr lang="fr-FR" dirty="0" err="1">
                <a:hlinkClick r:id="rId3"/>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a:extLst>
              <a:ext uri="{FF2B5EF4-FFF2-40B4-BE49-F238E27FC236}">
                <a16:creationId xmlns:a16="http://schemas.microsoft.com/office/drawing/2014/main" id="{50B81B4A-DEAC-48D0-B55A-CD2E8FA6C136}"/>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5" name="Graphic 14">
            <a:extLst>
              <a:ext uri="{FF2B5EF4-FFF2-40B4-BE49-F238E27FC236}">
                <a16:creationId xmlns:a16="http://schemas.microsoft.com/office/drawing/2014/main" id="{56B076BF-A044-430C-BD32-1023634F59F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15" name="Picture 7">
            <a:extLst>
              <a:ext uri="{FF2B5EF4-FFF2-40B4-BE49-F238E27FC236}">
                <a16:creationId xmlns:a16="http://schemas.microsoft.com/office/drawing/2014/main" id="{30E8759C-F361-4BB0-9050-CD7E9136139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6" name="Graphic 15">
            <a:extLst>
              <a:ext uri="{FF2B5EF4-FFF2-40B4-BE49-F238E27FC236}">
                <a16:creationId xmlns:a16="http://schemas.microsoft.com/office/drawing/2014/main" id="{580ECCCD-61EA-44FE-81A2-C4AA1EC94D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 name="Graphic 2">
            <a:extLst>
              <a:ext uri="{FF2B5EF4-FFF2-40B4-BE49-F238E27FC236}">
                <a16:creationId xmlns:a16="http://schemas.microsoft.com/office/drawing/2014/main" id="{CB108CF6-DF48-4F16-AD07-DBAFEDAD20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d’écrivains haïtiens</a:t>
            </a:r>
          </a:p>
        </p:txBody>
      </p:sp>
      <p:pic>
        <p:nvPicPr>
          <p:cNvPr id="7" name="Picture 7">
            <a:extLst>
              <a:ext uri="{FF2B5EF4-FFF2-40B4-BE49-F238E27FC236}">
                <a16:creationId xmlns:a16="http://schemas.microsoft.com/office/drawing/2014/main" id="{CC3AD15C-6006-4B05-B3E5-4C5A4DBFD7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D1D3CD55-E58F-45C7-9BBF-78A56CE5AE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138517"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0" name="Picture 7">
            <a:extLst>
              <a:ext uri="{FF2B5EF4-FFF2-40B4-BE49-F238E27FC236}">
                <a16:creationId xmlns:a16="http://schemas.microsoft.com/office/drawing/2014/main" id="{8D4997A4-F851-459E-9FF2-507311D8925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76A43B57-607A-4DC0-8B56-A5D22FE193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0" name="Picture 7">
            <a:extLst>
              <a:ext uri="{FF2B5EF4-FFF2-40B4-BE49-F238E27FC236}">
                <a16:creationId xmlns:a16="http://schemas.microsoft.com/office/drawing/2014/main" id="{E0812547-357E-4D1A-A662-58AD71599187}"/>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F8F61890-398A-4B4C-B683-F56BE99E38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7" name="Picture 7">
            <a:extLst>
              <a:ext uri="{FF2B5EF4-FFF2-40B4-BE49-F238E27FC236}">
                <a16:creationId xmlns:a16="http://schemas.microsoft.com/office/drawing/2014/main" id="{D73A5610-433D-4627-9D3A-5500E76520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30C4DE8E-6ED6-4B32-8EDD-C9338BD0BC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Conclusions</a:t>
            </a: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20</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pic>
        <p:nvPicPr>
          <p:cNvPr id="9" name="Picture 7">
            <a:extLst>
              <a:ext uri="{FF2B5EF4-FFF2-40B4-BE49-F238E27FC236}">
                <a16:creationId xmlns:a16="http://schemas.microsoft.com/office/drawing/2014/main" id="{7C0881C2-5846-42FF-94DC-AA09AFB0956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0" name="Graphic 9">
            <a:extLst>
              <a:ext uri="{FF2B5EF4-FFF2-40B4-BE49-F238E27FC236}">
                <a16:creationId xmlns:a16="http://schemas.microsoft.com/office/drawing/2014/main" id="{08E5959F-F2EA-4A44-88AC-4C601577DD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21</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8" name="Picture 7">
            <a:extLst>
              <a:ext uri="{FF2B5EF4-FFF2-40B4-BE49-F238E27FC236}">
                <a16:creationId xmlns:a16="http://schemas.microsoft.com/office/drawing/2014/main" id="{866F907B-8F1A-4F41-947F-E29E77D70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9" name="Graphic 8">
            <a:extLst>
              <a:ext uri="{FF2B5EF4-FFF2-40B4-BE49-F238E27FC236}">
                <a16:creationId xmlns:a16="http://schemas.microsoft.com/office/drawing/2014/main" id="{1A4D9961-82A6-4C73-8870-B04E42F2D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0" name="Picture 7">
            <a:extLst>
              <a:ext uri="{FF2B5EF4-FFF2-40B4-BE49-F238E27FC236}">
                <a16:creationId xmlns:a16="http://schemas.microsoft.com/office/drawing/2014/main" id="{06E95A35-CD28-4FDF-B73A-254591C96D6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1" name="Graphic 10">
            <a:extLst>
              <a:ext uri="{FF2B5EF4-FFF2-40B4-BE49-F238E27FC236}">
                <a16:creationId xmlns:a16="http://schemas.microsoft.com/office/drawing/2014/main" id="{E958661A-D0DE-48D8-BDEB-3C7BD24992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5" name="Picture 4">
            <a:extLst>
              <a:ext uri="{FF2B5EF4-FFF2-40B4-BE49-F238E27FC236}">
                <a16:creationId xmlns:a16="http://schemas.microsoft.com/office/drawing/2014/main" id="{E65C7F9E-6CC9-4038-A786-F7BF3EFC0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2">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3">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2">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25</a:t>
            </a:fld>
            <a:endParaRPr lang="en-US" dirty="0"/>
          </a:p>
        </p:txBody>
      </p:sp>
      <p:pic>
        <p:nvPicPr>
          <p:cNvPr id="12" name="Picture 11">
            <a:extLst>
              <a:ext uri="{FF2B5EF4-FFF2-40B4-BE49-F238E27FC236}">
                <a16:creationId xmlns:a16="http://schemas.microsoft.com/office/drawing/2014/main" id="{046A8E66-A27E-4FCD-85C4-E85569AB58D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085950A1-3E10-4366-8A4B-A63D8F126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26</a:t>
            </a:fld>
            <a:endParaRPr lang="en-US" dirty="0"/>
          </a:p>
        </p:txBody>
      </p:sp>
      <p:pic>
        <p:nvPicPr>
          <p:cNvPr id="14" name="Picture 13">
            <a:extLst>
              <a:ext uri="{FF2B5EF4-FFF2-40B4-BE49-F238E27FC236}">
                <a16:creationId xmlns:a16="http://schemas.microsoft.com/office/drawing/2014/main" id="{2F6FB2A0-4BA0-4EDF-A1EC-ACACB546D10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5" name="Picture 14">
            <a:extLst>
              <a:ext uri="{FF2B5EF4-FFF2-40B4-BE49-F238E27FC236}">
                <a16:creationId xmlns:a16="http://schemas.microsoft.com/office/drawing/2014/main" id="{602CB212-15CD-47D3-8EE1-8B4AB04E9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2" name="Picture 11">
            <a:extLst>
              <a:ext uri="{FF2B5EF4-FFF2-40B4-BE49-F238E27FC236}">
                <a16:creationId xmlns:a16="http://schemas.microsoft.com/office/drawing/2014/main" id="{182CA708-6925-4C45-9F18-09C2A76CF86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A90DEB85-3D20-41AD-81F8-8CCD92E6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28</a:t>
            </a:fld>
            <a:endParaRPr lang="en-US" dirty="0"/>
          </a:p>
        </p:txBody>
      </p:sp>
      <p:pic>
        <p:nvPicPr>
          <p:cNvPr id="11" name="Picture 10">
            <a:extLst>
              <a:ext uri="{FF2B5EF4-FFF2-40B4-BE49-F238E27FC236}">
                <a16:creationId xmlns:a16="http://schemas.microsoft.com/office/drawing/2014/main" id="{4B05E86C-26DD-49DF-A092-903C3232F0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2" name="Picture 11">
            <a:extLst>
              <a:ext uri="{FF2B5EF4-FFF2-40B4-BE49-F238E27FC236}">
                <a16:creationId xmlns:a16="http://schemas.microsoft.com/office/drawing/2014/main" id="{73E618F6-0050-4378-A018-87A5DB615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2">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17" name="Picture 16">
            <a:extLst>
              <a:ext uri="{FF2B5EF4-FFF2-40B4-BE49-F238E27FC236}">
                <a16:creationId xmlns:a16="http://schemas.microsoft.com/office/drawing/2014/main" id="{C1B492C4-E9AE-47C7-8A4A-43ABADF48F8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7BC477B1-4B27-4392-AB44-E6036C0A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20" name="Picture 19">
            <a:extLst>
              <a:ext uri="{FF2B5EF4-FFF2-40B4-BE49-F238E27FC236}">
                <a16:creationId xmlns:a16="http://schemas.microsoft.com/office/drawing/2014/main" id="{D57DF378-47B2-4AE2-BCB1-CC0D6AF0451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1" name="Picture 20">
            <a:extLst>
              <a:ext uri="{FF2B5EF4-FFF2-40B4-BE49-F238E27FC236}">
                <a16:creationId xmlns:a16="http://schemas.microsoft.com/office/drawing/2014/main" id="{21030EA4-BDD2-4A1B-921A-5B081605B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18" name="Picture 17">
            <a:extLst>
              <a:ext uri="{FF2B5EF4-FFF2-40B4-BE49-F238E27FC236}">
                <a16:creationId xmlns:a16="http://schemas.microsoft.com/office/drawing/2014/main" id="{2EBC302A-E0B5-4E9D-9F81-800CE2A7B71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9" name="Picture 18">
            <a:extLst>
              <a:ext uri="{FF2B5EF4-FFF2-40B4-BE49-F238E27FC236}">
                <a16:creationId xmlns:a16="http://schemas.microsoft.com/office/drawing/2014/main" id="{8E41E557-9AF8-4050-A4AB-0A919429E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30802"/>
          <a:stretch/>
        </p:blipFill>
        <p:spPr>
          <a:xfrm>
            <a:off x="297916" y="1421899"/>
            <a:ext cx="8467477" cy="520056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17" name="Picture 16">
            <a:extLst>
              <a:ext uri="{FF2B5EF4-FFF2-40B4-BE49-F238E27FC236}">
                <a16:creationId xmlns:a16="http://schemas.microsoft.com/office/drawing/2014/main" id="{B887692A-AA76-40E8-9295-FA0BAFA690A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6B7066FC-B029-4D95-8E07-717C4F83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20" name="Picture 19">
            <a:extLst>
              <a:ext uri="{FF2B5EF4-FFF2-40B4-BE49-F238E27FC236}">
                <a16:creationId xmlns:a16="http://schemas.microsoft.com/office/drawing/2014/main" id="{9932936B-FA2C-4857-8427-3321DB9F21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4" name="Picture 23">
            <a:extLst>
              <a:ext uri="{FF2B5EF4-FFF2-40B4-BE49-F238E27FC236}">
                <a16:creationId xmlns:a16="http://schemas.microsoft.com/office/drawing/2014/main" id="{C2E349E2-C810-4134-9E7B-19DC0974F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2">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33" name="Picture 32">
            <a:extLst>
              <a:ext uri="{FF2B5EF4-FFF2-40B4-BE49-F238E27FC236}">
                <a16:creationId xmlns:a16="http://schemas.microsoft.com/office/drawing/2014/main" id="{88F6A527-ACBD-4E67-8ECD-16604FB1AD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36" name="Picture 35">
            <a:extLst>
              <a:ext uri="{FF2B5EF4-FFF2-40B4-BE49-F238E27FC236}">
                <a16:creationId xmlns:a16="http://schemas.microsoft.com/office/drawing/2014/main" id="{569640B2-F880-4990-9B00-8734969BB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14" name="Picture 13">
            <a:extLst>
              <a:ext uri="{FF2B5EF4-FFF2-40B4-BE49-F238E27FC236}">
                <a16:creationId xmlns:a16="http://schemas.microsoft.com/office/drawing/2014/main" id="{2FF8B869-B4AF-4AF6-B53C-CFF1C3D0DB0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155D5BCC-5884-43DF-BDB1-6D93C6D1B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36</a:t>
            </a:fld>
            <a:endParaRPr lang="en-US" dirty="0"/>
          </a:p>
        </p:txBody>
      </p:sp>
      <p:pic>
        <p:nvPicPr>
          <p:cNvPr id="15" name="Picture 14">
            <a:extLst>
              <a:ext uri="{FF2B5EF4-FFF2-40B4-BE49-F238E27FC236}">
                <a16:creationId xmlns:a16="http://schemas.microsoft.com/office/drawing/2014/main" id="{DD728A4B-0B52-436C-BA4E-1C762666A2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7B166706-9B65-4AD4-9172-74E14A81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6" name="Picture 5">
            <a:extLst>
              <a:ext uri="{FF2B5EF4-FFF2-40B4-BE49-F238E27FC236}">
                <a16:creationId xmlns:a16="http://schemas.microsoft.com/office/drawing/2014/main" id="{D81343A7-AD93-4954-A312-7532EDA67D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7" name="Picture 6">
            <a:extLst>
              <a:ext uri="{FF2B5EF4-FFF2-40B4-BE49-F238E27FC236}">
                <a16:creationId xmlns:a16="http://schemas.microsoft.com/office/drawing/2014/main" id="{1FBBC7EA-FB91-414B-8729-74EC6636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693423849"/>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874798482"/>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Graphic 7">
            <a:extLst>
              <a:ext uri="{FF2B5EF4-FFF2-40B4-BE49-F238E27FC236}">
                <a16:creationId xmlns:a16="http://schemas.microsoft.com/office/drawing/2014/main" id="{93F84FD7-419A-41AE-A91B-8448203CAAB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2566219" y="265150"/>
            <a:ext cx="10146374"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Des profils complémentaires fédérés</a:t>
            </a:r>
          </a:p>
          <a:p>
            <a:r>
              <a:rPr lang="fr-FR" sz="2800" dirty="0"/>
              <a:t>autour d’un double cursus en Humanités Numériques</a:t>
            </a:r>
          </a:p>
        </p:txBody>
      </p:sp>
      <p:sp>
        <p:nvSpPr>
          <p:cNvPr id="4" name="Rectangle 3"/>
          <p:cNvSpPr/>
          <p:nvPr/>
        </p:nvSpPr>
        <p:spPr>
          <a:xfrm>
            <a:off x="2526046" y="1374768"/>
            <a:ext cx="7414017" cy="4849917"/>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a:t>
            </a:r>
            <a:r>
              <a:rPr lang="fr-FR" dirty="0">
                <a:solidFill>
                  <a:schemeClr val="tx2"/>
                </a:solidFill>
                <a:latin typeface="+mj-lt"/>
                <a:ea typeface="Calibri" panose="020F0502020204030204" pitchFamily="34" charset="0"/>
              </a:rPr>
              <a:t>:</a:t>
            </a:r>
            <a:r>
              <a:rPr lang="fr-FR" b="1" dirty="0">
                <a:solidFill>
                  <a:schemeClr val="tx2"/>
                </a:solidFill>
                <a:latin typeface="+mj-lt"/>
                <a:ea typeface="Calibri" panose="020F0502020204030204" pitchFamily="34" charset="0"/>
              </a:rPr>
              <a:t>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770" y="1568958"/>
            <a:ext cx="1311374" cy="771088"/>
          </a:xfrm>
          <a:prstGeom prst="rect">
            <a:avLst/>
          </a:prstGeom>
        </p:spPr>
      </p:pic>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3"/>
          <a:srcRect t="18939"/>
          <a:stretch/>
        </p:blipFill>
        <p:spPr>
          <a:xfrm>
            <a:off x="10475764" y="4156283"/>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846" y="5588632"/>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7969" y="5129993"/>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266" y="3515892"/>
            <a:ext cx="895886" cy="567670"/>
          </a:xfrm>
          <a:prstGeom prst="rect">
            <a:avLst/>
          </a:prstGeom>
        </p:spPr>
      </p:pic>
      <p:pic>
        <p:nvPicPr>
          <p:cNvPr id="15" name="Picture 14">
            <a:extLst>
              <a:ext uri="{FF2B5EF4-FFF2-40B4-BE49-F238E27FC236}">
                <a16:creationId xmlns:a16="http://schemas.microsoft.com/office/drawing/2014/main" id="{0710C1C7-7701-45B9-9093-375060A903B7}"/>
              </a:ext>
            </a:extLst>
          </p:cNvPr>
          <p:cNvPicPr>
            <a:picLocks noChangeAspect="1"/>
          </p:cNvPicPr>
          <p:nvPr/>
        </p:nvPicPr>
        <p:blipFill rotWithShape="1">
          <a:blip r:embed="rId7">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27308"/>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Haïti : une littérature francophone ?</a:t>
            </a:r>
          </a:p>
        </p:txBody>
      </p:sp>
      <p:graphicFrame>
        <p:nvGraphicFramePr>
          <p:cNvPr id="12" name="Graphique 11"/>
          <p:cNvGraphicFramePr>
            <a:graphicFrameLocks/>
          </p:cNvGraphicFramePr>
          <p:nvPr>
            <p:extLst>
              <p:ext uri="{D42A27DB-BD31-4B8C-83A1-F6EECF244321}">
                <p14:modId xmlns:p14="http://schemas.microsoft.com/office/powerpoint/2010/main" val="277614887"/>
              </p:ext>
            </p:extLst>
          </p:nvPr>
        </p:nvGraphicFramePr>
        <p:xfrm>
          <a:off x="5520712" y="1421882"/>
          <a:ext cx="4461822" cy="2663885"/>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2983649370"/>
              </p:ext>
            </p:extLst>
          </p:nvPr>
        </p:nvGraphicFramePr>
        <p:xfrm>
          <a:off x="1444395" y="1436069"/>
          <a:ext cx="3908334" cy="242430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F671CAA3-0426-4EEC-A3F0-1545513134B8}"/>
              </a:ext>
            </a:extLst>
          </p:cNvPr>
          <p:cNvSpPr txBox="1"/>
          <p:nvPr/>
        </p:nvSpPr>
        <p:spPr>
          <a:xfrm>
            <a:off x="1091682" y="2052735"/>
            <a:ext cx="184731" cy="369332"/>
          </a:xfrm>
          <a:prstGeom prst="rect">
            <a:avLst/>
          </a:prstGeom>
          <a:noFill/>
        </p:spPr>
        <p:txBody>
          <a:bodyPr wrap="none" rtlCol="0">
            <a:spAutoFit/>
          </a:bodyPr>
          <a:lstStyle/>
          <a:p>
            <a:endParaRPr lang="fr-FR" dirty="0"/>
          </a:p>
        </p:txBody>
      </p:sp>
      <p:sp>
        <p:nvSpPr>
          <p:cNvPr id="4" name="ZoneTexte 3">
            <a:extLst>
              <a:ext uri="{FF2B5EF4-FFF2-40B4-BE49-F238E27FC236}">
                <a16:creationId xmlns:a16="http://schemas.microsoft.com/office/drawing/2014/main" id="{A27BEDFD-5910-42A8-A02D-F81A7EEBAE30}"/>
              </a:ext>
            </a:extLst>
          </p:cNvPr>
          <p:cNvSpPr txBox="1"/>
          <p:nvPr/>
        </p:nvSpPr>
        <p:spPr>
          <a:xfrm>
            <a:off x="3398562" y="4337873"/>
            <a:ext cx="512489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Biais des répertoires d’autorités et/ou des articles Wikipédia qui ne renseignent que la langue d’écriture de la notice</a:t>
            </a:r>
          </a:p>
          <a:p>
            <a:pPr marL="285750" indent="-285750">
              <a:buFont typeface="Arial" panose="020B0604020202020204" pitchFamily="34" charset="0"/>
              <a:buChar char="•"/>
            </a:pPr>
            <a:r>
              <a:rPr lang="fr-FR" dirty="0"/>
              <a:t>Synthèse bibliographique : omission d’ouvrages. </a:t>
            </a:r>
          </a:p>
        </p:txBody>
      </p:sp>
      <p:pic>
        <p:nvPicPr>
          <p:cNvPr id="13" name="Picture 9">
            <a:extLst>
              <a:ext uri="{FF2B5EF4-FFF2-40B4-BE49-F238E27FC236}">
                <a16:creationId xmlns:a16="http://schemas.microsoft.com/office/drawing/2014/main" id="{79A169FC-1235-4B4F-B116-CEE93CD0D8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4" name="Graphic 7">
            <a:extLst>
              <a:ext uri="{FF2B5EF4-FFF2-40B4-BE49-F238E27FC236}">
                <a16:creationId xmlns:a16="http://schemas.microsoft.com/office/drawing/2014/main" id="{8C0FCA71-C969-4DD5-9281-10EB8EE72C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3"/>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4"/>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DF9815-07C3-4097-B24E-F560B1CF60EA}"/>
              </a:ext>
            </a:extLst>
          </p:cNvPr>
          <p:cNvSpPr txBox="1"/>
          <p:nvPr/>
        </p:nvSpPr>
        <p:spPr>
          <a:xfrm>
            <a:off x="289250" y="4973216"/>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1" name="TextBox 10">
            <a:extLst>
              <a:ext uri="{FF2B5EF4-FFF2-40B4-BE49-F238E27FC236}">
                <a16:creationId xmlns:a16="http://schemas.microsoft.com/office/drawing/2014/main" id="{A574D275-40F7-46DD-BAB4-5D159A2A71C2}"/>
              </a:ext>
            </a:extLst>
          </p:cNvPr>
          <p:cNvSpPr txBox="1"/>
          <p:nvPr/>
        </p:nvSpPr>
        <p:spPr>
          <a:xfrm>
            <a:off x="1626638" y="4702628"/>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3" name="Title 1">
            <a:extLst>
              <a:ext uri="{FF2B5EF4-FFF2-40B4-BE49-F238E27FC236}">
                <a16:creationId xmlns:a16="http://schemas.microsoft.com/office/drawing/2014/main" id="{539E3538-2194-43D4-90DB-4299EE7D0313}"/>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international</a:t>
            </a:r>
          </a:p>
        </p:txBody>
      </p:sp>
      <p:pic>
        <p:nvPicPr>
          <p:cNvPr id="15" name="Picture 9">
            <a:extLst>
              <a:ext uri="{FF2B5EF4-FFF2-40B4-BE49-F238E27FC236}">
                <a16:creationId xmlns:a16="http://schemas.microsoft.com/office/drawing/2014/main" id="{8B3C77BD-33CD-4032-8E1A-49D0D22426A8}"/>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6" name="Graphic 7">
            <a:extLst>
              <a:ext uri="{FF2B5EF4-FFF2-40B4-BE49-F238E27FC236}">
                <a16:creationId xmlns:a16="http://schemas.microsoft.com/office/drawing/2014/main" id="{50847228-1B06-4B12-BAEE-553CE6AB1D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42</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3"/>
          <a:stretch>
            <a:fillRect/>
          </a:stretch>
        </p:blipFill>
        <p:spPr>
          <a:xfrm>
            <a:off x="5776695" y="1273524"/>
            <a:ext cx="5245136" cy="4985377"/>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pic>
        <p:nvPicPr>
          <p:cNvPr id="11" name="Picture 9">
            <a:extLst>
              <a:ext uri="{FF2B5EF4-FFF2-40B4-BE49-F238E27FC236}">
                <a16:creationId xmlns:a16="http://schemas.microsoft.com/office/drawing/2014/main" id="{C2838A29-CFB5-4D30-889B-43C83C5DDF2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2" name="Graphic 7">
            <a:extLst>
              <a:ext uri="{FF2B5EF4-FFF2-40B4-BE49-F238E27FC236}">
                <a16:creationId xmlns:a16="http://schemas.microsoft.com/office/drawing/2014/main" id="{FA204F29-5BD3-4FED-8161-37558BB245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43</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227114881"/>
                  </p:ext>
                </p:extLst>
              </p:nvPr>
            </p:nvGraphicFramePr>
            <p:xfrm>
              <a:off x="2568374" y="2102909"/>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68374" y="2102909"/>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224464" y="1537487"/>
            <a:ext cx="4078296" cy="369332"/>
          </a:xfrm>
          <a:prstGeom prst="rect">
            <a:avLst/>
          </a:prstGeom>
          <a:noFill/>
        </p:spPr>
        <p:txBody>
          <a:bodyPr wrap="none" rtlCol="0">
            <a:spAutoFit/>
          </a:bodyPr>
          <a:lstStyle/>
          <a:p>
            <a:r>
              <a:rPr lang="fr-FR" dirty="0"/>
              <a:t>Pyramide des âges des acteurs littéraires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272716" y="1367343"/>
            <a:ext cx="2951748" cy="1200329"/>
          </a:xfrm>
          <a:prstGeom prst="rect">
            <a:avLst/>
          </a:prstGeom>
          <a:noFill/>
        </p:spPr>
        <p:txBody>
          <a:bodyPr wrap="square" rtlCol="0">
            <a:spAutoFit/>
          </a:bodyPr>
          <a:lstStyle/>
          <a:p>
            <a:r>
              <a:rPr lang="fr-FR" dirty="0"/>
              <a:t>128 dates de naissance</a:t>
            </a:r>
          </a:p>
          <a:p>
            <a:r>
              <a:rPr lang="fr-FR" dirty="0"/>
              <a:t>156 auteurs non décédés</a:t>
            </a:r>
          </a:p>
          <a:p>
            <a:endParaRPr lang="fr-FR" dirty="0"/>
          </a:p>
          <a:p>
            <a:endParaRPr lang="fr-FR" dirty="0"/>
          </a:p>
        </p:txBody>
      </p:sp>
      <p:sp>
        <p:nvSpPr>
          <p:cNvPr id="8" name="Title 1">
            <a:extLst>
              <a:ext uri="{FF2B5EF4-FFF2-40B4-BE49-F238E27FC236}">
                <a16:creationId xmlns:a16="http://schemas.microsoft.com/office/drawing/2014/main" id="{4F6864C2-2C88-4300-9D45-66B4C06AA625}"/>
              </a:ext>
            </a:extLst>
          </p:cNvPr>
          <p:cNvSpPr txBox="1">
            <a:spLocks/>
          </p:cNvSpPr>
          <p:nvPr/>
        </p:nvSpPr>
        <p:spPr>
          <a:xfrm>
            <a:off x="289250" y="246362"/>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Un corpus d’acteurs « institutionnalisés »</a:t>
            </a:r>
          </a:p>
        </p:txBody>
      </p:sp>
      <p:pic>
        <p:nvPicPr>
          <p:cNvPr id="10" name="Picture 9">
            <a:extLst>
              <a:ext uri="{FF2B5EF4-FFF2-40B4-BE49-F238E27FC236}">
                <a16:creationId xmlns:a16="http://schemas.microsoft.com/office/drawing/2014/main" id="{59DD1CFA-C83B-40E6-9D52-4A148C98146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1" name="Graphic 7">
            <a:extLst>
              <a:ext uri="{FF2B5EF4-FFF2-40B4-BE49-F238E27FC236}">
                <a16:creationId xmlns:a16="http://schemas.microsoft.com/office/drawing/2014/main" id="{23D8B942-1821-4F97-9827-5C71E8C038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1"/>
            <a:ext cx="10119212" cy="6827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Vers l’identification de nouveaux auteurs : le co-autorat</a:t>
            </a:r>
            <a:endParaRPr lang="fr-FR" sz="3200" i="1" dirty="0"/>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798990"/>
            <a:ext cx="1209868" cy="5557360"/>
          </a:xfrm>
          <a:prstGeom prst="rect">
            <a:avLst/>
          </a:prstGeom>
        </p:spPr>
      </p:pic>
      <p:sp>
        <p:nvSpPr>
          <p:cNvPr id="6" name="ZoneTexte 5"/>
          <p:cNvSpPr txBox="1"/>
          <p:nvPr/>
        </p:nvSpPr>
        <p:spPr>
          <a:xfrm>
            <a:off x="1070810" y="1052676"/>
            <a:ext cx="7664115"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 des liens de collaborations identifiés au sein des notices biographiques et des répertoires d’autorités </a:t>
            </a:r>
          </a:p>
          <a:p>
            <a:pPr marL="285750"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692316" y="2682910"/>
            <a:ext cx="4788253" cy="1899602"/>
          </a:xfrm>
          <a:prstGeom prst="rect">
            <a:avLst/>
          </a:prstGeom>
        </p:spPr>
      </p:pic>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14" name="Picture 13">
            <a:extLst>
              <a:ext uri="{FF2B5EF4-FFF2-40B4-BE49-F238E27FC236}">
                <a16:creationId xmlns:a16="http://schemas.microsoft.com/office/drawing/2014/main" id="{C0362185-8E70-4FDF-A781-C6CF04408F28}"/>
              </a:ext>
            </a:extLst>
          </p:cNvPr>
          <p:cNvPicPr>
            <a:picLocks noChangeAspect="1"/>
          </p:cNvPicPr>
          <p:nvPr/>
        </p:nvPicPr>
        <p:blipFill>
          <a:blip r:embed="rId4"/>
          <a:stretch>
            <a:fillRect/>
          </a:stretch>
        </p:blipFill>
        <p:spPr>
          <a:xfrm>
            <a:off x="6005937" y="2526498"/>
            <a:ext cx="4976194" cy="2748889"/>
          </a:xfrm>
          <a:prstGeom prst="rect">
            <a:avLst/>
          </a:prstGeom>
        </p:spPr>
      </p:pic>
      <p:sp>
        <p:nvSpPr>
          <p:cNvPr id="7" name="Rectangle 6">
            <a:extLst>
              <a:ext uri="{FF2B5EF4-FFF2-40B4-BE49-F238E27FC236}">
                <a16:creationId xmlns:a16="http://schemas.microsoft.com/office/drawing/2014/main" id="{A421FFA1-D635-4993-9E77-E3579E6FE632}"/>
              </a:ext>
            </a:extLst>
          </p:cNvPr>
          <p:cNvSpPr/>
          <p:nvPr/>
        </p:nvSpPr>
        <p:spPr>
          <a:xfrm>
            <a:off x="5858043" y="2098625"/>
            <a:ext cx="6096000" cy="369332"/>
          </a:xfrm>
          <a:prstGeom prst="rect">
            <a:avLst/>
          </a:prstGeom>
        </p:spPr>
        <p:txBody>
          <a:bodyPr>
            <a:spAutoFit/>
          </a:bodyPr>
          <a:lstStyle/>
          <a:p>
            <a:r>
              <a:rPr lang="fr-FR" i="1" dirty="0">
                <a:latin typeface="TimesNewRomanPS-ItalicMT"/>
              </a:rPr>
              <a:t>Réseau des liens de collaborations obtenu sur </a:t>
            </a:r>
            <a:r>
              <a:rPr lang="fr-FR" i="1" dirty="0" err="1">
                <a:latin typeface="TimesNewRomanPS-ItalicMT"/>
              </a:rPr>
              <a:t>Gephi</a:t>
            </a:r>
            <a:r>
              <a:rPr lang="fr-FR" i="1" dirty="0">
                <a:latin typeface="TimesNewRomanPS-ItalicMT"/>
              </a:rPr>
              <a:t> :</a:t>
            </a:r>
            <a:endParaRPr lang="fr-FR" dirty="0"/>
          </a:p>
        </p:txBody>
      </p:sp>
      <p:sp>
        <p:nvSpPr>
          <p:cNvPr id="8" name="Rectangle 7">
            <a:extLst>
              <a:ext uri="{FF2B5EF4-FFF2-40B4-BE49-F238E27FC236}">
                <a16:creationId xmlns:a16="http://schemas.microsoft.com/office/drawing/2014/main" id="{9B0612CE-7C0D-4C00-B8E4-3100E84BCCE9}"/>
              </a:ext>
            </a:extLst>
          </p:cNvPr>
          <p:cNvSpPr/>
          <p:nvPr/>
        </p:nvSpPr>
        <p:spPr>
          <a:xfrm>
            <a:off x="447117" y="5125769"/>
            <a:ext cx="11139948" cy="1200329"/>
          </a:xfrm>
          <a:prstGeom prst="rect">
            <a:avLst/>
          </a:prstGeom>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Relations de </a:t>
            </a:r>
            <a:r>
              <a:rPr lang="fr-FR" dirty="0" err="1">
                <a:sym typeface="Wingdings" panose="05000000000000000000" pitchFamily="2" charset="2"/>
              </a:rPr>
              <a:t>co-autorat</a:t>
            </a:r>
            <a:r>
              <a:rPr lang="fr-FR" dirty="0">
                <a:sym typeface="Wingdings" panose="05000000000000000000" pitchFamily="2" charset="2"/>
              </a:rPr>
              <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p:txBody>
      </p:sp>
      <p:pic>
        <p:nvPicPr>
          <p:cNvPr id="16" name="Graphic 15">
            <a:extLst>
              <a:ext uri="{FF2B5EF4-FFF2-40B4-BE49-F238E27FC236}">
                <a16:creationId xmlns:a16="http://schemas.microsoft.com/office/drawing/2014/main" id="{DA6A183B-8CC8-49C8-9C0E-6187BC9A39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6806" y="4054"/>
            <a:ext cx="794936" cy="794936"/>
          </a:xfrm>
          <a:prstGeom prst="rect">
            <a:avLst/>
          </a:prstGeom>
        </p:spPr>
      </p:pic>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F50B-A776-4212-8315-FE55DCCE968F}"/>
              </a:ext>
            </a:extLst>
          </p:cNvPr>
          <p:cNvSpPr>
            <a:spLocks noGrp="1"/>
          </p:cNvSpPr>
          <p:nvPr>
            <p:ph type="title"/>
          </p:nvPr>
        </p:nvSpPr>
        <p:spPr>
          <a:xfrm>
            <a:off x="838200" y="365126"/>
            <a:ext cx="10515600" cy="796908"/>
          </a:xfrm>
        </p:spPr>
        <p:txBody>
          <a:bodyPr>
            <a:normAutofit/>
          </a:bodyPr>
          <a:lstStyle/>
          <a:p>
            <a:r>
              <a:rPr lang="fr-FR" sz="4000" dirty="0"/>
              <a:t>Les littéraires haïtiens et le Web</a:t>
            </a:r>
            <a:endParaRPr lang="fr-FR" sz="4000" i="1" dirty="0"/>
          </a:p>
        </p:txBody>
      </p:sp>
      <p:sp>
        <p:nvSpPr>
          <p:cNvPr id="3" name="Slide Number Placeholder 2">
            <a:extLst>
              <a:ext uri="{FF2B5EF4-FFF2-40B4-BE49-F238E27FC236}">
                <a16:creationId xmlns:a16="http://schemas.microsoft.com/office/drawing/2014/main" id="{895DBC37-2867-4FBB-AF8F-E630A1B615A3}"/>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extLst>
              <a:ext uri="{FF2B5EF4-FFF2-40B4-BE49-F238E27FC236}">
                <a16:creationId xmlns:a16="http://schemas.microsoft.com/office/drawing/2014/main" id="{6A985E86-EB74-4B52-82B3-CF68D9881502}"/>
              </a:ext>
            </a:extLst>
          </p:cNvPr>
          <p:cNvPicPr>
            <a:picLocks noChangeAspect="1"/>
          </p:cNvPicPr>
          <p:nvPr/>
        </p:nvPicPr>
        <p:blipFill rotWithShape="1">
          <a:blip r:embed="rId2"/>
          <a:srcRect l="2708" t="13176" r="68507" b="4368"/>
          <a:stretch/>
        </p:blipFill>
        <p:spPr>
          <a:xfrm>
            <a:off x="1260147" y="2116763"/>
            <a:ext cx="2081463" cy="2624471"/>
          </a:xfrm>
          <a:prstGeom prst="rect">
            <a:avLst/>
          </a:prstGeom>
        </p:spPr>
      </p:pic>
      <p:pic>
        <p:nvPicPr>
          <p:cNvPr id="6" name="Picture 5">
            <a:extLst>
              <a:ext uri="{FF2B5EF4-FFF2-40B4-BE49-F238E27FC236}">
                <a16:creationId xmlns:a16="http://schemas.microsoft.com/office/drawing/2014/main" id="{7C7ABFBE-0EF4-49FF-9EA5-34DE4F02A28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238865"/>
            <a:ext cx="1209868" cy="5117485"/>
          </a:xfrm>
          <a:prstGeom prst="rect">
            <a:avLst/>
          </a:prstGeom>
        </p:spPr>
      </p:pic>
      <p:pic>
        <p:nvPicPr>
          <p:cNvPr id="7" name="Graphic 6">
            <a:extLst>
              <a:ext uri="{FF2B5EF4-FFF2-40B4-BE49-F238E27FC236}">
                <a16:creationId xmlns:a16="http://schemas.microsoft.com/office/drawing/2014/main" id="{E94DA16F-5002-43FC-B1D1-1131534DF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228600"/>
            <a:ext cx="796907" cy="796907"/>
          </a:xfrm>
          <a:prstGeom prst="rect">
            <a:avLst/>
          </a:prstGeom>
        </p:spPr>
      </p:pic>
      <p:sp>
        <p:nvSpPr>
          <p:cNvPr id="10" name="ZoneTexte 9">
            <a:extLst>
              <a:ext uri="{FF2B5EF4-FFF2-40B4-BE49-F238E27FC236}">
                <a16:creationId xmlns:a16="http://schemas.microsoft.com/office/drawing/2014/main" id="{83B0A5B1-4109-4F2C-8B6A-14D10125F694}"/>
              </a:ext>
            </a:extLst>
          </p:cNvPr>
          <p:cNvSpPr txBox="1"/>
          <p:nvPr/>
        </p:nvSpPr>
        <p:spPr>
          <a:xfrm>
            <a:off x="3891051" y="1443840"/>
            <a:ext cx="6541639" cy="3970318"/>
          </a:xfrm>
          <a:prstGeom prst="rect">
            <a:avLst/>
          </a:prstGeom>
          <a:noFill/>
        </p:spPr>
        <p:txBody>
          <a:bodyPr wrap="square">
            <a:spAutoFit/>
          </a:bodyPr>
          <a:lstStyle/>
          <a:p>
            <a:pPr marL="285750" indent="-285750">
              <a:buFont typeface="Arial" panose="020B0604020202020204" pitchFamily="34" charset="0"/>
              <a:buChar char="•"/>
            </a:pPr>
            <a:r>
              <a:rPr lang="fr-FR" dirty="0"/>
              <a:t>La majorité des entités auteurs ne renvoient qu’à une à quatre adresses URLs (40 %).</a:t>
            </a:r>
          </a:p>
          <a:p>
            <a:pPr marL="285750" indent="-285750">
              <a:buFont typeface="Wingdings" panose="05000000000000000000" pitchFamily="2" charset="2"/>
              <a:buChar char="à"/>
            </a:pPr>
            <a:r>
              <a:rPr lang="fr-FR" dirty="0"/>
              <a:t>5 liens issus de la base de données RDF d’origine ; </a:t>
            </a:r>
          </a:p>
          <a:p>
            <a:pPr marL="285750" indent="-285750">
              <a:buFont typeface="Wingdings" panose="05000000000000000000" pitchFamily="2" charset="2"/>
              <a:buChar char="à"/>
            </a:pPr>
            <a:r>
              <a:rPr lang="fr-FR" dirty="0"/>
              <a:t>26 liens issus du Spla et 1258 d’</a:t>
            </a:r>
            <a:r>
              <a:rPr lang="fr-FR" i="1" dirty="0"/>
              <a:t>île-en-île</a:t>
            </a:r>
            <a:r>
              <a:rPr lang="fr-FR" dirty="0"/>
              <a:t>.</a:t>
            </a:r>
          </a:p>
          <a:p>
            <a:pPr marL="285750" indent="-285750">
              <a:buFont typeface="Wingdings" panose="05000000000000000000" pitchFamily="2" charset="2"/>
              <a:buChar char="à"/>
            </a:pPr>
            <a:r>
              <a:rPr lang="fr-FR" dirty="0"/>
              <a:t>Les noms de domaines uniques et sites personnels représentent près de 73 % des liens. </a:t>
            </a:r>
          </a:p>
          <a:p>
            <a:endParaRPr lang="fr-FR" dirty="0"/>
          </a:p>
          <a:p>
            <a:pPr marL="285750" indent="-285750">
              <a:buFont typeface="Arial" panose="020B0604020202020204" pitchFamily="34" charset="0"/>
              <a:buChar char="•"/>
            </a:pPr>
            <a:r>
              <a:rPr lang="fr-FR" dirty="0"/>
              <a:t>Noms de domaines récurrents</a:t>
            </a:r>
          </a:p>
          <a:p>
            <a:pPr marL="285750" indent="-285750">
              <a:buFont typeface="Wingdings" panose="05000000000000000000" pitchFamily="2" charset="2"/>
              <a:buChar char="à"/>
            </a:pPr>
            <a:r>
              <a:rPr lang="fr-FR" dirty="0">
                <a:sym typeface="Wingdings" panose="05000000000000000000" pitchFamily="2" charset="2"/>
              </a:rPr>
              <a:t>Les renvois vers </a:t>
            </a:r>
            <a:r>
              <a:rPr lang="fr-FR" i="1" dirty="0">
                <a:sym typeface="Wingdings" panose="05000000000000000000" pitchFamily="2" charset="2"/>
              </a:rPr>
              <a:t>île-en-île</a:t>
            </a:r>
            <a:r>
              <a:rPr lang="fr-FR" dirty="0">
                <a:sym typeface="Wingdings" panose="05000000000000000000" pitchFamily="2" charset="2"/>
              </a:rPr>
              <a:t> sont naturellement à écarter (360). </a:t>
            </a:r>
          </a:p>
          <a:p>
            <a:pPr marL="285750" indent="-285750">
              <a:buFont typeface="Wingdings" panose="05000000000000000000" pitchFamily="2" charset="2"/>
              <a:buChar char="à"/>
            </a:pPr>
            <a:r>
              <a:rPr lang="fr-FR" i="1" dirty="0" err="1"/>
              <a:t>Lenouvelliste</a:t>
            </a:r>
            <a:r>
              <a:rPr lang="fr-FR" dirty="0"/>
              <a:t> (154) est quant à lui le seul quotidien publié à Port-au-Prince. </a:t>
            </a:r>
          </a:p>
          <a:p>
            <a:pPr marL="285750" indent="-285750">
              <a:buFont typeface="Wingdings" panose="05000000000000000000" pitchFamily="2" charset="2"/>
              <a:buChar char="à"/>
            </a:pPr>
            <a:r>
              <a:rPr lang="fr-FR" dirty="0"/>
              <a:t>Site d’archives en ligne (51) et la plateforme </a:t>
            </a:r>
            <a:r>
              <a:rPr lang="fr-FR" dirty="0" err="1"/>
              <a:t>Youtube</a:t>
            </a:r>
            <a:r>
              <a:rPr lang="fr-FR" dirty="0"/>
              <a:t> (35). </a:t>
            </a:r>
          </a:p>
          <a:p>
            <a:pPr marL="285750" indent="-285750">
              <a:buFont typeface="Wingdings" panose="05000000000000000000" pitchFamily="2" charset="2"/>
              <a:buChar char="à"/>
            </a:pPr>
            <a:r>
              <a:rPr lang="fr-FR" i="1" dirty="0" err="1"/>
              <a:t>potomitan</a:t>
            </a:r>
            <a:r>
              <a:rPr lang="fr-FR" i="1" dirty="0"/>
              <a:t> </a:t>
            </a:r>
            <a:r>
              <a:rPr lang="fr-FR" dirty="0"/>
              <a:t>(30) et </a:t>
            </a:r>
            <a:r>
              <a:rPr lang="fr-FR" i="1" dirty="0" err="1"/>
              <a:t>tanbou</a:t>
            </a:r>
            <a:r>
              <a:rPr lang="fr-FR" i="1" dirty="0"/>
              <a:t> </a:t>
            </a:r>
            <a:r>
              <a:rPr lang="fr-FR" dirty="0"/>
              <a:t>(18), des sites de promotion des cultures et langues créoles. </a:t>
            </a:r>
          </a:p>
        </p:txBody>
      </p:sp>
    </p:spTree>
    <p:extLst>
      <p:ext uri="{BB962C8B-B14F-4D97-AF65-F5344CB8AC3E}">
        <p14:creationId xmlns:p14="http://schemas.microsoft.com/office/powerpoint/2010/main" val="39451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195290" y="349710"/>
            <a:ext cx="11042100" cy="623400"/>
          </a:xfrm>
        </p:spPr>
        <p:txBody>
          <a:bodyPr>
            <a:normAutofit fontScale="90000"/>
          </a:bodyPr>
          <a:lstStyle/>
          <a:p>
            <a:r>
              <a:rPr lang="fr-FR" dirty="0"/>
              <a:t>Pages personnelles issues de Spla - </a:t>
            </a:r>
            <a:r>
              <a:rPr lang="fr-FR" sz="2700" dirty="0"/>
              <a:t>Un voyage dans le temps</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5" name="TextBox 24">
            <a:extLst>
              <a:ext uri="{FF2B5EF4-FFF2-40B4-BE49-F238E27FC236}">
                <a16:creationId xmlns:a16="http://schemas.microsoft.com/office/drawing/2014/main" id="{7E661A13-1A96-4B74-B427-B5855B7E3162}"/>
              </a:ext>
            </a:extLst>
          </p:cNvPr>
          <p:cNvSpPr txBox="1"/>
          <p:nvPr/>
        </p:nvSpPr>
        <p:spPr>
          <a:xfrm>
            <a:off x="3457253" y="1068425"/>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3648935207"/>
              </p:ext>
            </p:extLst>
          </p:nvPr>
        </p:nvGraphicFramePr>
        <p:xfrm>
          <a:off x="3252630" y="1475793"/>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dirty="0">
                          <a:effectLst/>
                        </a:rPr>
                        <a:t>http://josaphat-robert-large</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2548150284"/>
                  </a:ext>
                </a:extLst>
              </a:tr>
              <a:tr h="182880">
                <a:tc>
                  <a:txBody>
                    <a:bodyPr/>
                    <a:lstStyle/>
                    <a:p>
                      <a:pPr algn="l" fontAlgn="b"/>
                      <a:r>
                        <a:rPr lang="fr-FR" sz="1300" u="none" strike="noStrike" dirty="0">
                          <a:effectLst/>
                        </a:rPr>
                        <a:t>http://www.franketienne.com</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dirty="0">
                          <a:effectLst/>
                        </a:rPr>
                        <a:t>[2005;2008]</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056021910"/>
                  </a:ext>
                </a:extLst>
              </a:tr>
              <a:tr h="182880">
                <a:tc>
                  <a:txBody>
                    <a:bodyPr/>
                    <a:lstStyle/>
                    <a:p>
                      <a:pPr algn="l" fontAlgn="b"/>
                      <a:r>
                        <a:rPr lang="fr-FR" sz="1300" u="none" strike="noStrike" dirty="0">
                          <a:effectLst/>
                          <a:hlinkClick r:id="rId3"/>
                        </a:rPr>
                        <a:t>http://www.elifleurant.com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dirty="0">
                          <a:effectLst/>
                        </a:rPr>
                        <a:t>http://www.elsieaugustave.com/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4"/>
          <a:stretch>
            <a:fillRect/>
          </a:stretch>
        </p:blipFill>
        <p:spPr>
          <a:xfrm>
            <a:off x="8152420" y="1764892"/>
            <a:ext cx="2342004" cy="942186"/>
          </a:xfrm>
          <a:prstGeom prst="rect">
            <a:avLst/>
          </a:prstGeom>
        </p:spPr>
      </p:pic>
      <p:graphicFrame>
        <p:nvGraphicFramePr>
          <p:cNvPr id="22" name="Chart 21">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475743554"/>
              </p:ext>
            </p:extLst>
          </p:nvPr>
        </p:nvGraphicFramePr>
        <p:xfrm>
          <a:off x="59036" y="1201246"/>
          <a:ext cx="3605161" cy="2184801"/>
        </p:xfrm>
        <a:graphic>
          <a:graphicData uri="http://schemas.openxmlformats.org/drawingml/2006/chart">
            <c:chart xmlns:c="http://schemas.openxmlformats.org/drawingml/2006/chart" xmlns:r="http://schemas.openxmlformats.org/officeDocument/2006/relationships" r:id="rId5"/>
          </a:graphicData>
        </a:graphic>
      </p:graphicFrame>
      <p:pic>
        <p:nvPicPr>
          <p:cNvPr id="3" name="Picture 2">
            <a:extLst>
              <a:ext uri="{FF2B5EF4-FFF2-40B4-BE49-F238E27FC236}">
                <a16:creationId xmlns:a16="http://schemas.microsoft.com/office/drawing/2014/main" id="{5E1D53D6-1A03-486A-AEB5-26D417959116}"/>
              </a:ext>
            </a:extLst>
          </p:cNvPr>
          <p:cNvPicPr>
            <a:picLocks noChangeAspect="1"/>
          </p:cNvPicPr>
          <p:nvPr/>
        </p:nvPicPr>
        <p:blipFill>
          <a:blip r:embed="rId6"/>
          <a:stretch>
            <a:fillRect/>
          </a:stretch>
        </p:blipFill>
        <p:spPr>
          <a:xfrm>
            <a:off x="4835103" y="3512195"/>
            <a:ext cx="3420090" cy="2338495"/>
          </a:xfrm>
          <a:prstGeom prst="rect">
            <a:avLst/>
          </a:prstGeom>
        </p:spPr>
      </p:pic>
      <p:pic>
        <p:nvPicPr>
          <p:cNvPr id="4" name="Picture 3">
            <a:extLst>
              <a:ext uri="{FF2B5EF4-FFF2-40B4-BE49-F238E27FC236}">
                <a16:creationId xmlns:a16="http://schemas.microsoft.com/office/drawing/2014/main" id="{867FB172-6415-4932-8542-55CB8FADBEF9}"/>
              </a:ext>
            </a:extLst>
          </p:cNvPr>
          <p:cNvPicPr>
            <a:picLocks noChangeAspect="1"/>
          </p:cNvPicPr>
          <p:nvPr/>
        </p:nvPicPr>
        <p:blipFill>
          <a:blip r:embed="rId7"/>
          <a:stretch>
            <a:fillRect/>
          </a:stretch>
        </p:blipFill>
        <p:spPr>
          <a:xfrm>
            <a:off x="5036085" y="4078369"/>
            <a:ext cx="3286102" cy="1934621"/>
          </a:xfrm>
          <a:prstGeom prst="rect">
            <a:avLst/>
          </a:prstGeom>
        </p:spPr>
      </p:pic>
      <p:pic>
        <p:nvPicPr>
          <p:cNvPr id="2" name="Picture 1">
            <a:extLst>
              <a:ext uri="{FF2B5EF4-FFF2-40B4-BE49-F238E27FC236}">
                <a16:creationId xmlns:a16="http://schemas.microsoft.com/office/drawing/2014/main" id="{29F8B685-F319-4CFF-B568-1117B46C32B7}"/>
              </a:ext>
            </a:extLst>
          </p:cNvPr>
          <p:cNvPicPr>
            <a:picLocks noChangeAspect="1"/>
          </p:cNvPicPr>
          <p:nvPr/>
        </p:nvPicPr>
        <p:blipFill>
          <a:blip r:embed="rId8"/>
          <a:stretch>
            <a:fillRect/>
          </a:stretch>
        </p:blipFill>
        <p:spPr>
          <a:xfrm>
            <a:off x="195290" y="4292182"/>
            <a:ext cx="3959738" cy="1922600"/>
          </a:xfrm>
          <a:prstGeom prst="rect">
            <a:avLst/>
          </a:prstGeom>
        </p:spPr>
      </p:pic>
      <p:sp>
        <p:nvSpPr>
          <p:cNvPr id="5" name="Arrow: Right 4">
            <a:extLst>
              <a:ext uri="{FF2B5EF4-FFF2-40B4-BE49-F238E27FC236}">
                <a16:creationId xmlns:a16="http://schemas.microsoft.com/office/drawing/2014/main" id="{F12BD73E-6E68-4929-8DE4-09C861162F3C}"/>
              </a:ext>
            </a:extLst>
          </p:cNvPr>
          <p:cNvSpPr/>
          <p:nvPr/>
        </p:nvSpPr>
        <p:spPr>
          <a:xfrm>
            <a:off x="7544978" y="2020258"/>
            <a:ext cx="427027" cy="6234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BD04C242-3526-4CAA-AD5A-E62FD6185F70}"/>
              </a:ext>
            </a:extLst>
          </p:cNvPr>
          <p:cNvSpPr txBox="1"/>
          <p:nvPr/>
        </p:nvSpPr>
        <p:spPr>
          <a:xfrm>
            <a:off x="4512295" y="3114093"/>
            <a:ext cx="5480346" cy="369332"/>
          </a:xfrm>
          <a:prstGeom prst="rect">
            <a:avLst/>
          </a:prstGeom>
          <a:noFill/>
        </p:spPr>
        <p:txBody>
          <a:bodyPr wrap="none" rtlCol="0">
            <a:spAutoFit/>
          </a:bodyPr>
          <a:lstStyle/>
          <a:p>
            <a:r>
              <a:rPr lang="fr-FR" dirty="0"/>
              <a:t>Mais la plupart comportent une dimension interactive</a:t>
            </a:r>
          </a:p>
        </p:txBody>
      </p:sp>
      <p:sp>
        <p:nvSpPr>
          <p:cNvPr id="9" name="Rectangle 8">
            <a:extLst>
              <a:ext uri="{FF2B5EF4-FFF2-40B4-BE49-F238E27FC236}">
                <a16:creationId xmlns:a16="http://schemas.microsoft.com/office/drawing/2014/main" id="{FBA87E50-38C3-4634-9B75-E182B20157A8}"/>
              </a:ext>
            </a:extLst>
          </p:cNvPr>
          <p:cNvSpPr/>
          <p:nvPr/>
        </p:nvSpPr>
        <p:spPr>
          <a:xfrm>
            <a:off x="76515" y="3251265"/>
            <a:ext cx="2951820" cy="923330"/>
          </a:xfrm>
          <a:prstGeom prst="rect">
            <a:avLst/>
          </a:prstGeom>
        </p:spPr>
        <p:txBody>
          <a:bodyPr wrap="square">
            <a:spAutoFit/>
          </a:bodyPr>
          <a:lstStyle/>
          <a:p>
            <a:r>
              <a:rPr lang="fr-FR" dirty="0"/>
              <a:t>Certains sites sont plutôt liés à la description de l’œuvre de l’écrivain :</a:t>
            </a:r>
          </a:p>
        </p:txBody>
      </p:sp>
      <p:pic>
        <p:nvPicPr>
          <p:cNvPr id="12" name="Graphic 11">
            <a:extLst>
              <a:ext uri="{FF2B5EF4-FFF2-40B4-BE49-F238E27FC236}">
                <a16:creationId xmlns:a16="http://schemas.microsoft.com/office/drawing/2014/main" id="{48307FE8-EB91-4D18-A5B9-5B260F395EC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26276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0" name="Arrow: Right 19">
            <a:extLst>
              <a:ext uri="{FF2B5EF4-FFF2-40B4-BE49-F238E27FC236}">
                <a16:creationId xmlns:a16="http://schemas.microsoft.com/office/drawing/2014/main" id="{4ADCC9F9-1EE6-492B-825F-B38F2929BC77}"/>
              </a:ext>
            </a:extLst>
          </p:cNvPr>
          <p:cNvSpPr/>
          <p:nvPr/>
        </p:nvSpPr>
        <p:spPr>
          <a:xfrm>
            <a:off x="3890797" y="2123935"/>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Chart 23">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2296788587"/>
              </p:ext>
            </p:extLst>
          </p:nvPr>
        </p:nvGraphicFramePr>
        <p:xfrm>
          <a:off x="-184075" y="131547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915E370A-F4E5-49DC-ACCC-7F79144A5C85}"/>
              </a:ext>
            </a:extLst>
          </p:cNvPr>
          <p:cNvSpPr/>
          <p:nvPr/>
        </p:nvSpPr>
        <p:spPr>
          <a:xfrm>
            <a:off x="5206631" y="1334278"/>
            <a:ext cx="2101671" cy="3219061"/>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Sites Web perso</a:t>
            </a:r>
          </a:p>
        </p:txBody>
      </p:sp>
      <p:sp>
        <p:nvSpPr>
          <p:cNvPr id="37" name="Rectangle 36">
            <a:extLst>
              <a:ext uri="{FF2B5EF4-FFF2-40B4-BE49-F238E27FC236}">
                <a16:creationId xmlns:a16="http://schemas.microsoft.com/office/drawing/2014/main" id="{7C8222B1-2445-4B13-ACB6-87C7FC22CA40}"/>
              </a:ext>
            </a:extLst>
          </p:cNvPr>
          <p:cNvSpPr/>
          <p:nvPr/>
        </p:nvSpPr>
        <p:spPr>
          <a:xfrm>
            <a:off x="9506746" y="1334278"/>
            <a:ext cx="1126535" cy="2198260"/>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Editeurs /</a:t>
            </a:r>
          </a:p>
          <a:p>
            <a:pPr algn="ctr"/>
            <a:r>
              <a:rPr lang="fr-FR" sz="1100" dirty="0"/>
              <a:t>Boites de production</a:t>
            </a:r>
          </a:p>
        </p:txBody>
      </p:sp>
      <p:sp>
        <p:nvSpPr>
          <p:cNvPr id="12" name="Rectangle 11">
            <a:extLst>
              <a:ext uri="{FF2B5EF4-FFF2-40B4-BE49-F238E27FC236}">
                <a16:creationId xmlns:a16="http://schemas.microsoft.com/office/drawing/2014/main" id="{5F43AE77-8FA5-44D0-B879-BB894920CC29}"/>
              </a:ext>
            </a:extLst>
          </p:cNvPr>
          <p:cNvSpPr/>
          <p:nvPr/>
        </p:nvSpPr>
        <p:spPr>
          <a:xfrm>
            <a:off x="7308302" y="1334278"/>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Over-blog</a:t>
            </a:r>
          </a:p>
        </p:txBody>
      </p:sp>
      <p:sp>
        <p:nvSpPr>
          <p:cNvPr id="42" name="Rectangle 41">
            <a:extLst>
              <a:ext uri="{FF2B5EF4-FFF2-40B4-BE49-F238E27FC236}">
                <a16:creationId xmlns:a16="http://schemas.microsoft.com/office/drawing/2014/main" id="{8E2860A3-6800-4EFA-A1DE-F30476638AEF}"/>
              </a:ext>
            </a:extLst>
          </p:cNvPr>
          <p:cNvSpPr/>
          <p:nvPr/>
        </p:nvSpPr>
        <p:spPr>
          <a:xfrm>
            <a:off x="7308302" y="2425660"/>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Mondo</a:t>
            </a:r>
            <a:r>
              <a:rPr lang="fr-FR" dirty="0"/>
              <a:t> blog</a:t>
            </a:r>
          </a:p>
        </p:txBody>
      </p:sp>
      <p:sp>
        <p:nvSpPr>
          <p:cNvPr id="43" name="Rectangle 42">
            <a:extLst>
              <a:ext uri="{FF2B5EF4-FFF2-40B4-BE49-F238E27FC236}">
                <a16:creationId xmlns:a16="http://schemas.microsoft.com/office/drawing/2014/main" id="{3F51EEF6-8E78-4FB7-9FCD-CD4010705062}"/>
              </a:ext>
            </a:extLst>
          </p:cNvPr>
          <p:cNvSpPr/>
          <p:nvPr/>
        </p:nvSpPr>
        <p:spPr>
          <a:xfrm>
            <a:off x="7308302" y="3514724"/>
            <a:ext cx="779828" cy="1038615"/>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Site Web perso free</a:t>
            </a:r>
          </a:p>
        </p:txBody>
      </p:sp>
      <p:sp>
        <p:nvSpPr>
          <p:cNvPr id="44" name="Rectangle 43">
            <a:extLst>
              <a:ext uri="{FF2B5EF4-FFF2-40B4-BE49-F238E27FC236}">
                <a16:creationId xmlns:a16="http://schemas.microsoft.com/office/drawing/2014/main" id="{7DBC2AC3-CFE4-41B7-A35C-BF3BBFB7A56E}"/>
              </a:ext>
            </a:extLst>
          </p:cNvPr>
          <p:cNvSpPr/>
          <p:nvPr/>
        </p:nvSpPr>
        <p:spPr>
          <a:xfrm>
            <a:off x="9749367" y="3532538"/>
            <a:ext cx="883914" cy="10208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Facebook</a:t>
            </a:r>
          </a:p>
        </p:txBody>
      </p:sp>
      <p:sp>
        <p:nvSpPr>
          <p:cNvPr id="45" name="Rectangle 44">
            <a:extLst>
              <a:ext uri="{FF2B5EF4-FFF2-40B4-BE49-F238E27FC236}">
                <a16:creationId xmlns:a16="http://schemas.microsoft.com/office/drawing/2014/main" id="{53E58B32-09A0-489C-BDE2-B4B0922AE61F}"/>
              </a:ext>
            </a:extLst>
          </p:cNvPr>
          <p:cNvSpPr/>
          <p:nvPr/>
        </p:nvSpPr>
        <p:spPr>
          <a:xfrm>
            <a:off x="8970792" y="3532538"/>
            <a:ext cx="779828" cy="102080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t>Mondes</a:t>
            </a:r>
          </a:p>
          <a:p>
            <a:pPr algn="ctr"/>
            <a:r>
              <a:rPr lang="fr-FR" sz="1000" dirty="0"/>
              <a:t>francophones.com </a:t>
            </a:r>
          </a:p>
        </p:txBody>
      </p:sp>
      <p:sp>
        <p:nvSpPr>
          <p:cNvPr id="46" name="Rectangle 45">
            <a:extLst>
              <a:ext uri="{FF2B5EF4-FFF2-40B4-BE49-F238E27FC236}">
                <a16:creationId xmlns:a16="http://schemas.microsoft.com/office/drawing/2014/main" id="{0157804B-8E63-4FF4-9E98-0DED6D623582}"/>
              </a:ext>
            </a:extLst>
          </p:cNvPr>
          <p:cNvSpPr/>
          <p:nvPr/>
        </p:nvSpPr>
        <p:spPr>
          <a:xfrm>
            <a:off x="8086877" y="3514724"/>
            <a:ext cx="883915" cy="1038615"/>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t>Book.fr</a:t>
            </a:r>
          </a:p>
        </p:txBody>
      </p:sp>
      <p:sp>
        <p:nvSpPr>
          <p:cNvPr id="13" name="TextBox 12">
            <a:extLst>
              <a:ext uri="{FF2B5EF4-FFF2-40B4-BE49-F238E27FC236}">
                <a16:creationId xmlns:a16="http://schemas.microsoft.com/office/drawing/2014/main" id="{7D1938FE-7DFC-4AA8-BB3A-D949FD8AC105}"/>
              </a:ext>
            </a:extLst>
          </p:cNvPr>
          <p:cNvSpPr txBox="1"/>
          <p:nvPr/>
        </p:nvSpPr>
        <p:spPr>
          <a:xfrm>
            <a:off x="509619" y="5026742"/>
            <a:ext cx="9801444" cy="923330"/>
          </a:xfrm>
          <a:prstGeom prst="rect">
            <a:avLst/>
          </a:prstGeom>
          <a:noFill/>
        </p:spPr>
        <p:txBody>
          <a:bodyPr wrap="square" rtlCol="0">
            <a:spAutoFit/>
          </a:bodyPr>
          <a:lstStyle/>
          <a:p>
            <a:pPr marL="285750" indent="-285750">
              <a:buFont typeface="Arial" panose="020B0604020202020204" pitchFamily="34" charset="0"/>
              <a:buChar char="•"/>
            </a:pPr>
            <a:r>
              <a:rPr lang="fr-FR" dirty="0"/>
              <a:t>Une part mineure des pages sont liées à la présentation de l’auteur et de son œuvre uniquement. </a:t>
            </a:r>
          </a:p>
          <a:p>
            <a:pPr marL="285750" indent="-285750">
              <a:buFont typeface="Arial" panose="020B0604020202020204" pitchFamily="34" charset="0"/>
              <a:buChar char="•"/>
            </a:pPr>
            <a:r>
              <a:rPr lang="fr-FR" dirty="0"/>
              <a:t>Les plateformes de blogs sont très populaires car ils permettent d’interagir, d’écrire des billets, ce qui permet d’animer une véritable communauté.</a:t>
            </a:r>
          </a:p>
        </p:txBody>
      </p:sp>
      <p:pic>
        <p:nvPicPr>
          <p:cNvPr id="48" name="Picture 9">
            <a:extLst>
              <a:ext uri="{FF2B5EF4-FFF2-40B4-BE49-F238E27FC236}">
                <a16:creationId xmlns:a16="http://schemas.microsoft.com/office/drawing/2014/main" id="{02654E31-9F2A-4A52-A515-23F88A79B16D}"/>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pic>
        <p:nvPicPr>
          <p:cNvPr id="49" name="Graphic 48">
            <a:extLst>
              <a:ext uri="{FF2B5EF4-FFF2-40B4-BE49-F238E27FC236}">
                <a16:creationId xmlns:a16="http://schemas.microsoft.com/office/drawing/2014/main" id="{60037BFE-BB9D-4D55-95F5-7530DD43C3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2614" y="253892"/>
            <a:ext cx="797686" cy="797686"/>
          </a:xfrm>
          <a:prstGeom prst="rect">
            <a:avLst/>
          </a:prstGeom>
        </p:spPr>
      </p:pic>
      <p:sp>
        <p:nvSpPr>
          <p:cNvPr id="21" name="Title 4">
            <a:extLst>
              <a:ext uri="{FF2B5EF4-FFF2-40B4-BE49-F238E27FC236}">
                <a16:creationId xmlns:a16="http://schemas.microsoft.com/office/drawing/2014/main" id="{AD6671BF-0983-45DE-8097-8125FB8F288B}"/>
              </a:ext>
            </a:extLst>
          </p:cNvPr>
          <p:cNvSpPr>
            <a:spLocks noGrp="1"/>
          </p:cNvSpPr>
          <p:nvPr>
            <p:ph type="title"/>
          </p:nvPr>
        </p:nvSpPr>
        <p:spPr>
          <a:xfrm>
            <a:off x="195290" y="349710"/>
            <a:ext cx="11042100" cy="623400"/>
          </a:xfrm>
        </p:spPr>
        <p:txBody>
          <a:bodyPr>
            <a:normAutofit fontScale="90000"/>
          </a:bodyPr>
          <a:lstStyle/>
          <a:p>
            <a:r>
              <a:rPr lang="fr-FR" dirty="0"/>
              <a:t>Pages personnelles toujours en activité</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48</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445025"/>
            <a:ext cx="9484667" cy="623400"/>
          </a:xfrm>
        </p:spPr>
        <p:txBody>
          <a:bodyPr>
            <a:normAutofit fontScale="90000"/>
          </a:bodyPr>
          <a:lstStyle/>
          <a:p>
            <a:r>
              <a:rPr lang="fr-FR" dirty="0"/>
              <a:t>Des entités Wikidata aux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429214" y="1496430"/>
            <a:ext cx="9367152" cy="923330"/>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 Si ce n’est pas le cas, l’entité Wikidata a été identifiée dans une base de données LOD (</a:t>
            </a:r>
            <a:r>
              <a:rPr lang="fr-FR" i="1" dirty="0" err="1">
                <a:highlight>
                  <a:srgbClr val="FFFFFF"/>
                </a:highlight>
              </a:rPr>
              <a:t>Linked</a:t>
            </a:r>
            <a:r>
              <a:rPr lang="fr-FR" i="1" dirty="0">
                <a:highlight>
                  <a:srgbClr val="FFFFFF"/>
                </a:highlight>
              </a:rPr>
              <a:t> Open Data</a:t>
            </a:r>
            <a:r>
              <a:rPr lang="fr-FR" dirty="0">
                <a:highlight>
                  <a:srgbClr val="FFFFFF"/>
                </a:highlight>
              </a:rPr>
              <a:t>).</a:t>
            </a: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2709737212"/>
              </p:ext>
            </p:extLst>
          </p:nvPr>
        </p:nvGraphicFramePr>
        <p:xfrm>
          <a:off x="921399" y="28477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1546469565"/>
              </p:ext>
            </p:extLst>
          </p:nvPr>
        </p:nvGraphicFramePr>
        <p:xfrm>
          <a:off x="5578930" y="2896912"/>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Logo&#10;&#10;Description automatically generated">
            <a:extLst>
              <a:ext uri="{FF2B5EF4-FFF2-40B4-BE49-F238E27FC236}">
                <a16:creationId xmlns:a16="http://schemas.microsoft.com/office/drawing/2014/main" id="{CE1ACA6C-0DFE-4111-A62D-84FB3256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49</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11699" y="1835587"/>
            <a:ext cx="10984575" cy="2862322"/>
          </a:xfrm>
          <a:prstGeom prst="rect">
            <a:avLst/>
          </a:prstGeom>
          <a:noFill/>
        </p:spPr>
        <p:txBody>
          <a:bodyPr wrap="square" rtlCol="0">
            <a:spAutoFit/>
          </a:bodyPr>
          <a:lstStyle/>
          <a:p>
            <a:endParaRPr lang="fr-FR" dirty="0"/>
          </a:p>
          <a:p>
            <a:r>
              <a:rPr lang="fr-FR" dirty="0"/>
              <a:t>Des contributeurs différents par langue :</a:t>
            </a:r>
          </a:p>
          <a:p>
            <a:pPr lvl="1"/>
            <a:r>
              <a:rPr lang="fr-FR" dirty="0">
                <a:sym typeface="Wingdings" panose="05000000000000000000" pitchFamily="2" charset="2"/>
              </a:rPr>
              <a:t>88% des articles haïtiens ont étés créés par le même contributeur</a:t>
            </a:r>
          </a:p>
          <a:p>
            <a:pPr marL="1200150" lvl="2" indent="-285750">
              <a:buFont typeface="Wingdings" panose="05000000000000000000" pitchFamily="2" charset="2"/>
              <a:buChar char="à"/>
            </a:pPr>
            <a:r>
              <a:rPr lang="fr-FR" dirty="0">
                <a:sym typeface="Wingdings" panose="05000000000000000000" pitchFamily="2" charset="2"/>
              </a:rPr>
              <a:t>L’administrateur de Wikipédia </a:t>
            </a:r>
            <a:r>
              <a:rPr lang="fr-FR" dirty="0" err="1">
                <a:sym typeface="Wingdings" panose="05000000000000000000" pitchFamily="2" charset="2"/>
              </a:rPr>
              <a:t>Ht</a:t>
            </a:r>
            <a:endParaRPr lang="fr-FR" dirty="0">
              <a:sym typeface="Wingdings" panose="05000000000000000000" pitchFamily="2" charset="2"/>
            </a:endParaRPr>
          </a:p>
          <a:p>
            <a:pPr lvl="1"/>
            <a:r>
              <a:rPr lang="fr-FR" dirty="0">
                <a:sym typeface="Wingdings" panose="05000000000000000000" pitchFamily="2" charset="2"/>
              </a:rPr>
              <a:t>4 contributeurs ont créés 30% des pages en français</a:t>
            </a:r>
          </a:p>
          <a:p>
            <a:pPr marL="1200150" lvl="2" indent="-285750">
              <a:buFont typeface="Wingdings" panose="05000000000000000000" pitchFamily="2" charset="2"/>
              <a:buChar char="à"/>
            </a:pPr>
            <a:r>
              <a:rPr lang="fr-FR" dirty="0">
                <a:sym typeface="Wingdings" panose="05000000000000000000" pitchFamily="2" charset="2"/>
              </a:rPr>
              <a:t>Visibilité de la francophone, belges, québécois,</a:t>
            </a:r>
          </a:p>
          <a:p>
            <a:pPr marL="1200150" lvl="2" indent="-285750">
              <a:buFont typeface="Wingdings" panose="05000000000000000000" pitchFamily="2" charset="2"/>
              <a:buChar char="à"/>
            </a:pPr>
            <a:r>
              <a:rPr lang="fr-FR" dirty="0">
                <a:sym typeface="Wingdings" panose="05000000000000000000" pitchFamily="2" charset="2"/>
              </a:rPr>
              <a:t>souvent des amateur d’art/littérature, universitaires ?</a:t>
            </a:r>
          </a:p>
          <a:p>
            <a:pPr lvl="1"/>
            <a:r>
              <a:rPr lang="fr-FR" dirty="0">
                <a:sym typeface="Wingdings" panose="05000000000000000000" pitchFamily="2" charset="2"/>
              </a:rPr>
              <a:t>2 contributeurs sont à l’origine de 30% des pages en anglais : </a:t>
            </a:r>
          </a:p>
          <a:p>
            <a:pPr marL="1200150" lvl="2" indent="-285750">
              <a:buFont typeface="Wingdings" panose="05000000000000000000" pitchFamily="2" charset="2"/>
              <a:buChar char="à"/>
            </a:pPr>
            <a:r>
              <a:rPr lang="fr-FR" dirty="0">
                <a:sym typeface="Wingdings" panose="05000000000000000000" pitchFamily="2" charset="2"/>
              </a:rPr>
              <a:t>contributeurs canadien, étudiants haïtiens.</a:t>
            </a:r>
          </a:p>
          <a:p>
            <a:pPr marL="742950" lvl="1"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sp>
        <p:nvSpPr>
          <p:cNvPr id="8" name="Title 4">
            <a:extLst>
              <a:ext uri="{FF2B5EF4-FFF2-40B4-BE49-F238E27FC236}">
                <a16:creationId xmlns:a16="http://schemas.microsoft.com/office/drawing/2014/main" id="{F5894A7C-D09D-49D2-AFFF-510885F099F6}"/>
              </a:ext>
            </a:extLst>
          </p:cNvPr>
          <p:cNvSpPr txBox="1">
            <a:spLocks/>
          </p:cNvSpPr>
          <p:nvPr/>
        </p:nvSpPr>
        <p:spPr>
          <a:xfrm>
            <a:off x="311699" y="260115"/>
            <a:ext cx="10431649" cy="11173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Wikipédia, un espace de décolonisation de l’espace numérique</a:t>
            </a:r>
          </a:p>
        </p:txBody>
      </p:sp>
      <p:pic>
        <p:nvPicPr>
          <p:cNvPr id="10" name="Picture 9">
            <a:extLst>
              <a:ext uri="{FF2B5EF4-FFF2-40B4-BE49-F238E27FC236}">
                <a16:creationId xmlns:a16="http://schemas.microsoft.com/office/drawing/2014/main" id="{5393C3A7-D017-4880-B17E-B127BC787ED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11" name="Picture 10" descr="Logo&#10;&#10;Description automatically generated">
            <a:extLst>
              <a:ext uri="{FF2B5EF4-FFF2-40B4-BE49-F238E27FC236}">
                <a16:creationId xmlns:a16="http://schemas.microsoft.com/office/drawing/2014/main" id="{AEFAB731-6758-40D7-BADB-AA890B96B8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171451"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5103095-DAA4-490D-8101-6D0453299876}"/>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
        <p:nvSpPr>
          <p:cNvPr id="4" name="ZoneTexte 3">
            <a:extLst>
              <a:ext uri="{FF2B5EF4-FFF2-40B4-BE49-F238E27FC236}">
                <a16:creationId xmlns:a16="http://schemas.microsoft.com/office/drawing/2014/main" id="{50129078-1390-4B1F-ACD4-45561F741BE8}"/>
              </a:ext>
            </a:extLst>
          </p:cNvPr>
          <p:cNvSpPr txBox="1"/>
          <p:nvPr/>
        </p:nvSpPr>
        <p:spPr>
          <a:xfrm>
            <a:off x="4557694" y="1997839"/>
            <a:ext cx="6093994" cy="2862322"/>
          </a:xfrm>
          <a:prstGeom prst="rect">
            <a:avLst/>
          </a:prstGeom>
          <a:noFill/>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lvl="1"/>
            <a:r>
              <a:rPr lang="fr-FR" dirty="0">
                <a:sym typeface="Wingdings" panose="05000000000000000000" pitchFamily="2" charset="2"/>
              </a:rPr>
              <a:t> Les articles datent en moyenne d’il y a 9 à 10 ans, seulement 5% n’ont pas étés modifiés depuis. </a:t>
            </a:r>
          </a:p>
        </p:txBody>
      </p:sp>
      <p:pic>
        <p:nvPicPr>
          <p:cNvPr id="5" name="Picture 4">
            <a:extLst>
              <a:ext uri="{FF2B5EF4-FFF2-40B4-BE49-F238E27FC236}">
                <a16:creationId xmlns:a16="http://schemas.microsoft.com/office/drawing/2014/main" id="{8D9CEFA5-2640-483B-885B-5C50581B0924}"/>
              </a:ext>
            </a:extLst>
          </p:cNvPr>
          <p:cNvPicPr>
            <a:picLocks noChangeAspect="1"/>
          </p:cNvPicPr>
          <p:nvPr/>
        </p:nvPicPr>
        <p:blipFill rotWithShape="1">
          <a:blip r:embed="rId2"/>
          <a:srcRect r="11597"/>
          <a:stretch/>
        </p:blipFill>
        <p:spPr>
          <a:xfrm>
            <a:off x="317472" y="2082060"/>
            <a:ext cx="3909780" cy="2429782"/>
          </a:xfrm>
          <a:prstGeom prst="rect">
            <a:avLst/>
          </a:prstGeom>
        </p:spPr>
      </p:pic>
      <p:pic>
        <p:nvPicPr>
          <p:cNvPr id="6" name="Picture 9">
            <a:extLst>
              <a:ext uri="{FF2B5EF4-FFF2-40B4-BE49-F238E27FC236}">
                <a16:creationId xmlns:a16="http://schemas.microsoft.com/office/drawing/2014/main" id="{6DD3739B-8561-48A5-A4FF-DDB656B3B3D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7" name="Picture 10" descr="Logo&#10;&#10;Description automatically generated">
            <a:extLst>
              <a:ext uri="{FF2B5EF4-FFF2-40B4-BE49-F238E27FC236}">
                <a16:creationId xmlns:a16="http://schemas.microsoft.com/office/drawing/2014/main" id="{2F38DAC6-6308-4D12-AC48-17961889FF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33285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766521" y="1224577"/>
            <a:ext cx="5472547" cy="5314335"/>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sp>
        <p:nvSpPr>
          <p:cNvPr id="6" name="Title 4">
            <a:extLst>
              <a:ext uri="{FF2B5EF4-FFF2-40B4-BE49-F238E27FC236}">
                <a16:creationId xmlns:a16="http://schemas.microsoft.com/office/drawing/2014/main" id="{A4A24E80-6D96-494A-80A3-B4F7568A56B5}"/>
              </a:ext>
            </a:extLst>
          </p:cNvPr>
          <p:cNvSpPr txBox="1">
            <a:spLocks/>
          </p:cNvSpPr>
          <p:nvPr/>
        </p:nvSpPr>
        <p:spPr>
          <a:xfrm>
            <a:off x="298051" y="324299"/>
            <a:ext cx="10183429" cy="62340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dirty="0"/>
              <a:t>Les espaces biographiques du Spla et d’</a:t>
            </a:r>
            <a:r>
              <a:rPr lang="fr-FR" sz="4000" i="1" dirty="0"/>
              <a:t>île-en-île</a:t>
            </a:r>
          </a:p>
        </p:txBody>
      </p:sp>
      <p:sp>
        <p:nvSpPr>
          <p:cNvPr id="4" name="TextBox 3">
            <a:extLst>
              <a:ext uri="{FF2B5EF4-FFF2-40B4-BE49-F238E27FC236}">
                <a16:creationId xmlns:a16="http://schemas.microsoft.com/office/drawing/2014/main" id="{1A68E672-8B9A-45A7-B165-353F48BCA205}"/>
              </a:ext>
            </a:extLst>
          </p:cNvPr>
          <p:cNvSpPr txBox="1"/>
          <p:nvPr/>
        </p:nvSpPr>
        <p:spPr>
          <a:xfrm>
            <a:off x="6465621" y="3797370"/>
            <a:ext cx="4289957" cy="1477328"/>
          </a:xfrm>
          <a:prstGeom prst="rect">
            <a:avLst/>
          </a:prstGeom>
          <a:noFill/>
        </p:spPr>
        <p:txBody>
          <a:bodyPr wrap="none" rtlCol="0">
            <a:spAutoFit/>
          </a:bodyPr>
          <a:lstStyle/>
          <a:p>
            <a:r>
              <a:rPr lang="fr-FR" dirty="0"/>
              <a:t>Une description des « parcours de vie » :</a:t>
            </a:r>
          </a:p>
          <a:p>
            <a:pPr marL="285750" indent="-285750">
              <a:buFontTx/>
              <a:buChar char="-"/>
            </a:pPr>
            <a:r>
              <a:rPr lang="fr-FR" dirty="0"/>
              <a:t>Le contexte de naissance </a:t>
            </a:r>
          </a:p>
          <a:p>
            <a:pPr marL="285750" indent="-285750">
              <a:buFontTx/>
              <a:buChar char="-"/>
            </a:pPr>
            <a:r>
              <a:rPr lang="fr-FR" dirty="0"/>
              <a:t>Le parcours académique</a:t>
            </a:r>
          </a:p>
          <a:p>
            <a:pPr marL="285750" indent="-285750">
              <a:buFontTx/>
              <a:buChar char="-"/>
            </a:pPr>
            <a:r>
              <a:rPr lang="fr-FR" dirty="0"/>
              <a:t>Les conditions d’accès à la vie littéraire</a:t>
            </a:r>
          </a:p>
          <a:p>
            <a:pPr marL="285750" indent="-285750">
              <a:buFontTx/>
              <a:buChar char="-"/>
            </a:pPr>
            <a:r>
              <a:rPr lang="fr-FR" dirty="0"/>
              <a:t>Spécialisations</a:t>
            </a:r>
          </a:p>
        </p:txBody>
      </p:sp>
      <p:pic>
        <p:nvPicPr>
          <p:cNvPr id="9" name="Graphic 8">
            <a:extLst>
              <a:ext uri="{FF2B5EF4-FFF2-40B4-BE49-F238E27FC236}">
                <a16:creationId xmlns:a16="http://schemas.microsoft.com/office/drawing/2014/main" id="{157C074B-D9B2-4325-8734-D123267702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7" name="ZoneTexte 6">
            <a:extLst>
              <a:ext uri="{FF2B5EF4-FFF2-40B4-BE49-F238E27FC236}">
                <a16:creationId xmlns:a16="http://schemas.microsoft.com/office/drawing/2014/main" id="{5C97A368-F385-4E08-9E52-15B712B4FEB2}"/>
              </a:ext>
            </a:extLst>
          </p:cNvPr>
          <p:cNvSpPr txBox="1"/>
          <p:nvPr/>
        </p:nvSpPr>
        <p:spPr>
          <a:xfrm>
            <a:off x="6518415" y="2427076"/>
            <a:ext cx="4463716" cy="1200329"/>
          </a:xfrm>
          <a:prstGeom prst="rect">
            <a:avLst/>
          </a:prstGeom>
          <a:noFill/>
        </p:spPr>
        <p:txBody>
          <a:bodyPr wrap="square" rtlCol="0">
            <a:spAutoFit/>
          </a:bodyPr>
          <a:lstStyle/>
          <a:p>
            <a:r>
              <a:rPr lang="fr-FR" dirty="0"/>
              <a:t>Analyse de similitude du corpus entier réalisée sous IRaMuTeQ, fréquence &gt;= 50 soit 150 formes actives, indice de cooccurrence, halos communautaires</a:t>
            </a:r>
          </a:p>
        </p:txBody>
      </p:sp>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2">
            <a:extLst>
              <a:ext uri="{28A0092B-C50C-407E-A947-70E740481C1C}">
                <a14:useLocalDpi xmlns:a14="http://schemas.microsoft.com/office/drawing/2010/main" val="0"/>
              </a:ext>
            </a:extLst>
          </a:blip>
          <a:srcRect t="13378" r="5576" b="965"/>
          <a:stretch/>
        </p:blipFill>
        <p:spPr bwMode="auto">
          <a:xfrm>
            <a:off x="3891506" y="1160215"/>
            <a:ext cx="7090625" cy="5697785"/>
          </a:xfrm>
          <a:prstGeom prst="rect">
            <a:avLst/>
          </a:prstGeom>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443E4815-1DF5-4200-A52C-9BDD08BA0962}"/>
              </a:ext>
            </a:extLst>
          </p:cNvPr>
          <p:cNvSpPr txBox="1">
            <a:spLocks/>
          </p:cNvSpPr>
          <p:nvPr/>
        </p:nvSpPr>
        <p:spPr>
          <a:xfrm>
            <a:off x="489513" y="497854"/>
            <a:ext cx="8520600" cy="6234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Analyse factorielle des notices</a:t>
            </a:r>
          </a:p>
        </p:txBody>
      </p:sp>
      <p:pic>
        <p:nvPicPr>
          <p:cNvPr id="6" name="Picture 5">
            <a:extLst>
              <a:ext uri="{FF2B5EF4-FFF2-40B4-BE49-F238E27FC236}">
                <a16:creationId xmlns:a16="http://schemas.microsoft.com/office/drawing/2014/main" id="{ABAA70DE-247D-4A86-A39D-F1F94C2A94B9}"/>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8" name="Rectangle 7">
            <a:extLst>
              <a:ext uri="{FF2B5EF4-FFF2-40B4-BE49-F238E27FC236}">
                <a16:creationId xmlns:a16="http://schemas.microsoft.com/office/drawing/2014/main" id="{6199203A-DD6A-4948-A84D-0FFA1F52D799}"/>
              </a:ext>
            </a:extLst>
          </p:cNvPr>
          <p:cNvSpPr/>
          <p:nvPr/>
        </p:nvSpPr>
        <p:spPr>
          <a:xfrm>
            <a:off x="489513" y="1762362"/>
            <a:ext cx="3089115" cy="646331"/>
          </a:xfrm>
          <a:prstGeom prst="rect">
            <a:avLst/>
          </a:prstGeom>
        </p:spPr>
        <p:txBody>
          <a:bodyPr wrap="none">
            <a:spAutoFit/>
          </a:bodyPr>
          <a:lstStyle/>
          <a:p>
            <a:r>
              <a:rPr lang="fr-FR" dirty="0"/>
              <a:t>Classification de Max Reinert</a:t>
            </a:r>
          </a:p>
          <a:p>
            <a:r>
              <a:rPr lang="fr-FR" dirty="0"/>
              <a:t> et AFC sur variables actives</a:t>
            </a:r>
          </a:p>
        </p:txBody>
      </p:sp>
      <p:pic>
        <p:nvPicPr>
          <p:cNvPr id="10" name="Picture 9">
            <a:extLst>
              <a:ext uri="{FF2B5EF4-FFF2-40B4-BE49-F238E27FC236}">
                <a16:creationId xmlns:a16="http://schemas.microsoft.com/office/drawing/2014/main" id="{B659D045-4C84-4FB7-A8A1-B85F46E84C7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1" name="Graphic 10">
            <a:extLst>
              <a:ext uri="{FF2B5EF4-FFF2-40B4-BE49-F238E27FC236}">
                <a16:creationId xmlns:a16="http://schemas.microsoft.com/office/drawing/2014/main" id="{22C888D3-3B5D-4BDC-98BE-3489C5E121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2">
            <a:extLst>
              <a:ext uri="{28A0092B-C50C-407E-A947-70E740481C1C}">
                <a14:useLocalDpi xmlns:a14="http://schemas.microsoft.com/office/drawing/2010/main" val="0"/>
              </a:ext>
            </a:extLst>
          </a:blip>
          <a:srcRect l="8903" t="13100" r="5222" b="16163"/>
          <a:stretch/>
        </p:blipFill>
        <p:spPr bwMode="auto">
          <a:xfrm>
            <a:off x="838200" y="1755762"/>
            <a:ext cx="6315131" cy="4860121"/>
          </a:xfrm>
          <a:prstGeom prst="rect">
            <a:avLst/>
          </a:prstGeom>
          <a:extLst>
            <a:ext uri="{53640926-AAD7-44D8-BBD7-CCE9431645EC}">
              <a14:shadowObscured xmlns:a14="http://schemas.microsoft.com/office/drawing/2010/main"/>
            </a:ext>
          </a:extLst>
        </p:spPr>
      </p:pic>
      <p:sp>
        <p:nvSpPr>
          <p:cNvPr id="6" name="Title 4">
            <a:extLst>
              <a:ext uri="{FF2B5EF4-FFF2-40B4-BE49-F238E27FC236}">
                <a16:creationId xmlns:a16="http://schemas.microsoft.com/office/drawing/2014/main" id="{D8D92734-F3A6-4DFD-A9C9-9E66F3F763A5}"/>
              </a:ext>
            </a:extLst>
          </p:cNvPr>
          <p:cNvSpPr txBox="1">
            <a:spLocks/>
          </p:cNvSpPr>
          <p:nvPr/>
        </p:nvSpPr>
        <p:spPr>
          <a:xfrm>
            <a:off x="311699" y="351557"/>
            <a:ext cx="10670432" cy="64633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latin typeface="TimesNewRomanPSMT"/>
              </a:rPr>
              <a:t>Des profils variés</a:t>
            </a:r>
            <a:endParaRPr lang="fr-FR" sz="4000" dirty="0"/>
          </a:p>
        </p:txBody>
      </p:sp>
      <p:pic>
        <p:nvPicPr>
          <p:cNvPr id="11" name="Picture 9">
            <a:extLst>
              <a:ext uri="{FF2B5EF4-FFF2-40B4-BE49-F238E27FC236}">
                <a16:creationId xmlns:a16="http://schemas.microsoft.com/office/drawing/2014/main" id="{A3459BB5-EFBF-496A-AB4F-354BF906E84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2" name="Graphic 11">
            <a:extLst>
              <a:ext uri="{FF2B5EF4-FFF2-40B4-BE49-F238E27FC236}">
                <a16:creationId xmlns:a16="http://schemas.microsoft.com/office/drawing/2014/main" id="{B4A4703C-7B78-41DA-B23B-EEA71F3268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10" name="ZoneTexte 9">
            <a:extLst>
              <a:ext uri="{FF2B5EF4-FFF2-40B4-BE49-F238E27FC236}">
                <a16:creationId xmlns:a16="http://schemas.microsoft.com/office/drawing/2014/main" id="{9037D625-6A7A-4A3B-B77C-3176BF851207}"/>
              </a:ext>
            </a:extLst>
          </p:cNvPr>
          <p:cNvSpPr txBox="1"/>
          <p:nvPr/>
        </p:nvSpPr>
        <p:spPr>
          <a:xfrm>
            <a:off x="5235390" y="1282167"/>
            <a:ext cx="8761964" cy="1477328"/>
          </a:xfrm>
          <a:prstGeom prst="rect">
            <a:avLst/>
          </a:prstGeom>
          <a:noFill/>
        </p:spPr>
        <p:txBody>
          <a:bodyPr wrap="square">
            <a:spAutoFit/>
          </a:bodyPr>
          <a:lstStyle/>
          <a:p>
            <a:pPr marL="285750" indent="-285750">
              <a:buFont typeface="Arial" panose="020B0604020202020204" pitchFamily="34" charset="0"/>
              <a:buChar char="•"/>
            </a:pPr>
            <a:r>
              <a:rPr lang="fr-FR" b="1" dirty="0"/>
              <a:t>profil violet : </a:t>
            </a:r>
            <a:r>
              <a:rPr lang="fr-FR" dirty="0"/>
              <a:t>notices Spla, courtes.</a:t>
            </a:r>
          </a:p>
          <a:p>
            <a:r>
              <a:rPr lang="fr-FR" dirty="0">
                <a:sym typeface="Wingdings" panose="05000000000000000000" pitchFamily="2" charset="2"/>
              </a:rPr>
              <a:t> </a:t>
            </a:r>
            <a:r>
              <a:rPr lang="fr-FR" dirty="0"/>
              <a:t>événements professionnels mis en exergues. </a:t>
            </a:r>
          </a:p>
          <a:p>
            <a:pPr marL="285750" indent="-285750">
              <a:buFont typeface="Arial" panose="020B0604020202020204" pitchFamily="34" charset="0"/>
              <a:buChar char="•"/>
            </a:pPr>
            <a:r>
              <a:rPr lang="fr-FR" b="1" dirty="0"/>
              <a:t>profil rouge </a:t>
            </a:r>
            <a:r>
              <a:rPr lang="fr-FR" dirty="0"/>
              <a:t>:</a:t>
            </a:r>
            <a:r>
              <a:rPr lang="fr-FR" b="1" dirty="0"/>
              <a:t> </a:t>
            </a:r>
            <a:r>
              <a:rPr lang="fr-FR" dirty="0"/>
              <a:t>notices île-en-île, moyennes et longues.</a:t>
            </a:r>
          </a:p>
          <a:p>
            <a:r>
              <a:rPr lang="fr-FR" dirty="0">
                <a:sym typeface="Wingdings" panose="05000000000000000000" pitchFamily="2" charset="2"/>
              </a:rPr>
              <a:t> bibliographie, distinctions, parcours académique, etc.</a:t>
            </a:r>
            <a:endParaRPr lang="fr-FR" dirty="0"/>
          </a:p>
          <a:p>
            <a:pPr marL="285750" indent="-285750">
              <a:buFont typeface="Arial" panose="020B0604020202020204" pitchFamily="34" charset="0"/>
              <a:buChar char="•"/>
            </a:pPr>
            <a:r>
              <a:rPr lang="fr-FR" b="1" dirty="0"/>
              <a:t>profils bleus et verts </a:t>
            </a:r>
            <a:r>
              <a:rPr lang="fr-FR" dirty="0"/>
              <a:t>se mélangent au sein des notices. </a:t>
            </a: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a:bodyPr>
          <a:lstStyle/>
          <a:p>
            <a:r>
              <a:rPr lang="fr-FR" sz="4000" dirty="0"/>
              <a:t>Mieux décrire les auteurs émergeants </a:t>
            </a:r>
          </a:p>
        </p:txBody>
      </p:sp>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2118032"/>
          </a:xfrm>
        </p:spPr>
        <p:txBody>
          <a:bodyPr>
            <a:normAutofit/>
          </a:bodyPr>
          <a:lstStyle/>
          <a:p>
            <a:r>
              <a:rPr lang="fr-FR" sz="1800" dirty="0"/>
              <a:t>Une littérature en train de se faire, peu normalisée…</a:t>
            </a:r>
          </a:p>
          <a:p>
            <a:r>
              <a:rPr lang="fr-FR" sz="1800" dirty="0"/>
              <a:t>Un « crawl » est un flot de données qui risque sans indexation de ne pas permettre d’analyses</a:t>
            </a:r>
          </a:p>
          <a:p>
            <a:r>
              <a:rPr lang="fr-FR" sz="1800" dirty="0"/>
              <a:t>Une multitude de canaux, une multitude de discours…</a:t>
            </a:r>
          </a:p>
          <a:p>
            <a:r>
              <a:rPr lang="fr-FR" sz="1800" dirty="0"/>
              <a:t>Une notice biographique traduit un intérêt par les pairs. Elle contient par ailleurs de nombreuses informations textuelles telles que des dates de naissance et de décès. </a:t>
            </a:r>
          </a:p>
          <a:p>
            <a:r>
              <a:rPr lang="fr-FR" sz="1800" dirty="0"/>
              <a:t>Extraire des routines discursives ?</a:t>
            </a:r>
          </a:p>
          <a:p>
            <a:endParaRPr lang="fr-FR" sz="2000" dirty="0"/>
          </a:p>
        </p:txBody>
      </p:sp>
      <p:sp>
        <p:nvSpPr>
          <p:cNvPr id="14" name="TextBox 13">
            <a:extLst>
              <a:ext uri="{FF2B5EF4-FFF2-40B4-BE49-F238E27FC236}">
                <a16:creationId xmlns:a16="http://schemas.microsoft.com/office/drawing/2014/main" id="{C2B9AE10-C5ED-4C28-8496-4B8E82D8D73E}"/>
              </a:ext>
            </a:extLst>
          </p:cNvPr>
          <p:cNvSpPr txBox="1"/>
          <p:nvPr/>
        </p:nvSpPr>
        <p:spPr>
          <a:xfrm>
            <a:off x="4500215" y="4009998"/>
            <a:ext cx="6439327" cy="369332"/>
          </a:xfrm>
          <a:prstGeom prst="rect">
            <a:avLst/>
          </a:prstGeom>
          <a:solidFill>
            <a:srgbClr val="44546A"/>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sto MT"/>
                <a:ea typeface="+mn-ea"/>
                <a:cs typeface="+mn-cs"/>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612594" y="4986584"/>
            <a:ext cx="7920729" cy="1331647"/>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Quels peuvent être les apports du TAL?</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Repérage d’entités nommées : lieux, noms propres</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8" name="Picture 3">
            <a:extLst>
              <a:ext uri="{FF2B5EF4-FFF2-40B4-BE49-F238E27FC236}">
                <a16:creationId xmlns:a16="http://schemas.microsoft.com/office/drawing/2014/main" id="{B41D476F-C6E2-4B14-8040-00EEBC9773C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2082E29E-DDB8-4A02-83F0-230DC536FF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638175"/>
            <a:ext cx="11137490" cy="854300"/>
          </a:xfrm>
        </p:spPr>
        <p:txBody>
          <a:bodyPr>
            <a:normAutofit/>
          </a:bodyPr>
          <a:lstStyle/>
          <a:p>
            <a:r>
              <a:rPr lang="fr-FR" sz="4000" dirty="0"/>
              <a:t>Obtenir des données biographiques…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133503" y="1927889"/>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8" name="Picture 3">
            <a:extLst>
              <a:ext uri="{FF2B5EF4-FFF2-40B4-BE49-F238E27FC236}">
                <a16:creationId xmlns:a16="http://schemas.microsoft.com/office/drawing/2014/main" id="{51E0CF4F-6AD7-43E2-84D0-AB0875488FA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9" name="Graphic 6">
            <a:extLst>
              <a:ext uri="{FF2B5EF4-FFF2-40B4-BE49-F238E27FC236}">
                <a16:creationId xmlns:a16="http://schemas.microsoft.com/office/drawing/2014/main" id="{F3766D05-F776-46D3-B4E6-9ECF301A365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4769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Lier les biographies sur des entités plus vastes…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Picture 3">
            <a:extLst>
              <a:ext uri="{FF2B5EF4-FFF2-40B4-BE49-F238E27FC236}">
                <a16:creationId xmlns:a16="http://schemas.microsoft.com/office/drawing/2014/main" id="{246E2879-3E39-4B41-838F-19B391F5F1A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7" name="Graphic 6">
            <a:extLst>
              <a:ext uri="{FF2B5EF4-FFF2-40B4-BE49-F238E27FC236}">
                <a16:creationId xmlns:a16="http://schemas.microsoft.com/office/drawing/2014/main" id="{F47E3583-1D83-41B7-B0D4-4B818D80ED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1250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Un espace encore à explorer </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57</a:t>
            </a:fld>
            <a:endParaRPr lang="en-US" dirty="0"/>
          </a:p>
        </p:txBody>
      </p:sp>
      <p:sp>
        <p:nvSpPr>
          <p:cNvPr id="7" name="Content Placeholder 6">
            <a:extLst>
              <a:ext uri="{FF2B5EF4-FFF2-40B4-BE49-F238E27FC236}">
                <a16:creationId xmlns:a16="http://schemas.microsoft.com/office/drawing/2014/main" id="{5A3F0D4D-F3B0-4895-B23C-94296301E7CC}"/>
              </a:ext>
            </a:extLst>
          </p:cNvPr>
          <p:cNvSpPr>
            <a:spLocks noGrp="1"/>
          </p:cNvSpPr>
          <p:nvPr>
            <p:ph idx="1"/>
          </p:nvPr>
        </p:nvSpPr>
        <p:spPr>
          <a:xfrm>
            <a:off x="838200" y="1825625"/>
            <a:ext cx="10515600" cy="1814390"/>
          </a:xfrm>
        </p:spPr>
        <p:txBody>
          <a:bodyPr>
            <a:normAutofit/>
          </a:bodyPr>
          <a:lstStyle/>
          <a:p>
            <a:r>
              <a:rPr lang="fr-FR" sz="2200" dirty="0"/>
              <a:t>La porte fermée de Facebook</a:t>
            </a:r>
          </a:p>
          <a:p>
            <a:r>
              <a:rPr lang="fr-FR" sz="2200" dirty="0"/>
              <a:t>Twitter, un espace littéraire à 280 caractère ? </a:t>
            </a:r>
            <a:r>
              <a:rPr lang="fr-FR" sz="2200" dirty="0">
                <a:hlinkClick r:id="rId2"/>
              </a:rPr>
              <a:t>#covidpoème</a:t>
            </a:r>
            <a:endParaRPr lang="fr-FR" sz="2200" dirty="0"/>
          </a:p>
          <a:p>
            <a:r>
              <a:rPr lang="fr-FR" sz="2200" dirty="0" err="1"/>
              <a:t>Inkitt</a:t>
            </a:r>
            <a:r>
              <a:rPr lang="fr-FR" sz="2200" dirty="0"/>
              <a:t> / Wattpad des plateformes littéraires sociales</a:t>
            </a:r>
          </a:p>
          <a:p>
            <a:pPr marL="0" indent="0">
              <a:buNone/>
            </a:pPr>
            <a:r>
              <a:rPr lang="fr-FR" sz="2200" dirty="0">
                <a:sym typeface="Wingdings" panose="05000000000000000000" pitchFamily="2" charset="2"/>
              </a:rPr>
              <a:t> </a:t>
            </a:r>
            <a:r>
              <a:rPr lang="fr-FR" sz="2200" dirty="0">
                <a:highlight>
                  <a:srgbClr val="FFFF00"/>
                </a:highlight>
                <a:sym typeface="Wingdings" panose="05000000000000000000" pitchFamily="2" charset="2"/>
              </a:rPr>
              <a:t>Cf. </a:t>
            </a:r>
            <a:r>
              <a:rPr lang="fr-FR" sz="2200" dirty="0" err="1">
                <a:highlight>
                  <a:srgbClr val="FFFF00"/>
                </a:highlight>
                <a:sym typeface="Wingdings" panose="05000000000000000000" pitchFamily="2" charset="2"/>
              </a:rPr>
              <a:t>Gefen</a:t>
            </a:r>
            <a:r>
              <a:rPr lang="fr-FR" sz="2200" dirty="0">
                <a:highlight>
                  <a:srgbClr val="FFFF00"/>
                </a:highlight>
                <a:sym typeface="Wingdings" panose="05000000000000000000" pitchFamily="2" charset="2"/>
              </a:rPr>
              <a:t>, </a:t>
            </a:r>
            <a:r>
              <a:rPr lang="fr-FR" sz="2200" dirty="0" err="1">
                <a:highlight>
                  <a:srgbClr val="FFFF00"/>
                </a:highlight>
                <a:sym typeface="Wingdings" panose="05000000000000000000" pitchFamily="2" charset="2"/>
              </a:rPr>
              <a:t>best-steller</a:t>
            </a:r>
            <a:r>
              <a:rPr lang="fr-FR" sz="2200" dirty="0">
                <a:highlight>
                  <a:srgbClr val="FFFF00"/>
                </a:highlight>
                <a:sym typeface="Wingdings" panose="05000000000000000000" pitchFamily="2" charset="2"/>
              </a:rPr>
              <a:t>. </a:t>
            </a:r>
            <a:endParaRPr lang="fr-FR" sz="2200" dirty="0">
              <a:highlight>
                <a:srgbClr val="FFFF00"/>
              </a:highlight>
            </a:endParaRPr>
          </a:p>
          <a:p>
            <a:pPr marL="0" indent="0">
              <a:buNone/>
            </a:pPr>
            <a:endParaRPr lang="fr-FR" dirty="0"/>
          </a:p>
        </p:txBody>
      </p:sp>
      <p:sp>
        <p:nvSpPr>
          <p:cNvPr id="3" name="TextBox 2">
            <a:extLst>
              <a:ext uri="{FF2B5EF4-FFF2-40B4-BE49-F238E27FC236}">
                <a16:creationId xmlns:a16="http://schemas.microsoft.com/office/drawing/2014/main" id="{AC94D6D4-EC66-4C39-A61F-434160426573}"/>
              </a:ext>
            </a:extLst>
          </p:cNvPr>
          <p:cNvSpPr txBox="1"/>
          <p:nvPr/>
        </p:nvSpPr>
        <p:spPr>
          <a:xfrm>
            <a:off x="428767" y="3820364"/>
            <a:ext cx="10094045" cy="461665"/>
          </a:xfrm>
          <a:prstGeom prst="rect">
            <a:avLst/>
          </a:prstGeom>
          <a:noFill/>
        </p:spPr>
        <p:txBody>
          <a:bodyPr wrap="none" rtlCol="0">
            <a:spAutoFit/>
          </a:bodyPr>
          <a:lstStyle/>
          <a:p>
            <a:r>
              <a:rPr lang="fr-FR" sz="2400" dirty="0"/>
              <a:t>C’est ici que notre travail s’arrête et que commence le projet LIFRANUM…</a:t>
            </a:r>
          </a:p>
        </p:txBody>
      </p:sp>
      <p:pic>
        <p:nvPicPr>
          <p:cNvPr id="1026" name="Picture 2" descr="Lifranum - Posts | Facebook">
            <a:extLst>
              <a:ext uri="{FF2B5EF4-FFF2-40B4-BE49-F238E27FC236}">
                <a16:creationId xmlns:a16="http://schemas.microsoft.com/office/drawing/2014/main" id="{1116973E-F8E1-4EAD-9CF1-97B1AE2E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636" y="4586287"/>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DAADEEA7-FCE9-4B90-B288-5A4AC226FB2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7FC1E64B-6989-49B7-AAC5-92EA65D602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34343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Conclusions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691778" y="1582335"/>
            <a:ext cx="4500222" cy="397031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Une méthodologie numérique adaptable, à une autre échelle, du local au global.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Modèle flexible, possibilité d’ajouter de nouvelles sources d’informations, notamment issues du Web social.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I</a:t>
            </a:r>
            <a:r>
              <a:rPr kumimoji="0" lang="fr-FR" sz="1800" b="0" i="0" u="none" strike="noStrike" kern="1200" cap="none" spc="0" normalizeH="0" baseline="0" noProof="0" dirty="0">
                <a:ln>
                  <a:noFill/>
                </a:ln>
                <a:solidFill>
                  <a:prstClr val="black"/>
                </a:solidFill>
                <a:effectLst/>
                <a:uLnTx/>
                <a:uFillTx/>
                <a:latin typeface="Calisto MT"/>
                <a:ea typeface="+mn-ea"/>
                <a:cs typeface="+mn-cs"/>
              </a:rPr>
              <a:t>dentifications de nouveaux auteurs grâce au processus d’enrichissement.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Mais aussi, la nécessité de mobiliser un large spectre de sources hétérogènes afin de capter le plus d’informations possible.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4" name="ZoneTexte 3">
            <a:extLst>
              <a:ext uri="{FF2B5EF4-FFF2-40B4-BE49-F238E27FC236}">
                <a16:creationId xmlns:a16="http://schemas.microsoft.com/office/drawing/2014/main" id="{9E84CE77-9AA2-43A2-BD80-65FE060BE71A}"/>
              </a:ext>
            </a:extLst>
          </p:cNvPr>
          <p:cNvSpPr txBox="1"/>
          <p:nvPr/>
        </p:nvSpPr>
        <p:spPr>
          <a:xfrm>
            <a:off x="8961919" y="625370"/>
            <a:ext cx="2040561" cy="461665"/>
          </a:xfrm>
          <a:prstGeom prst="rect">
            <a:avLst/>
          </a:prstGeom>
          <a:noFill/>
        </p:spPr>
        <p:txBody>
          <a:bodyPr wrap="square" rtlCol="0">
            <a:spAutoFit/>
          </a:bodyPr>
          <a:lstStyle/>
          <a:p>
            <a:r>
              <a:rPr lang="fr-FR" sz="2400" b="1" dirty="0"/>
              <a:t>Généralités</a:t>
            </a:r>
          </a:p>
        </p:txBody>
      </p:sp>
    </p:spTree>
    <p:extLst>
      <p:ext uri="{BB962C8B-B14F-4D97-AF65-F5344CB8AC3E}">
        <p14:creationId xmlns:p14="http://schemas.microsoft.com/office/powerpoint/2010/main" val="218883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55609" y="390099"/>
            <a:ext cx="8725907" cy="794935"/>
          </a:xfrm>
        </p:spPr>
        <p:txBody>
          <a:bodyPr>
            <a:normAutofit/>
          </a:bodyPr>
          <a:lstStyle/>
          <a:p>
            <a:r>
              <a:rPr lang="fr-FR" sz="4000" dirty="0"/>
              <a:t>Cartographier le Web et le visualiser…</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96" y="5099393"/>
            <a:ext cx="5675235" cy="1360090"/>
          </a:xfrm>
          <a:prstGeom prst="rect">
            <a:avLst/>
          </a:prstGeom>
        </p:spPr>
      </p:pic>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767799" y="4527001"/>
            <a:ext cx="3634521" cy="369332"/>
          </a:xfrm>
          <a:prstGeom prst="rect">
            <a:avLst/>
          </a:prstGeom>
          <a:noFill/>
        </p:spPr>
        <p:txBody>
          <a:bodyPr wrap="none" rtlCol="0">
            <a:spAutoFit/>
          </a:bodyPr>
          <a:lstStyle/>
          <a:p>
            <a:r>
              <a:rPr lang="fr-FR" dirty="0"/>
              <a:t>Parcours de construction littéraire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5"/>
          <a:stretch>
            <a:fillRect/>
          </a:stretch>
        </p:blipFill>
        <p:spPr>
          <a:xfrm>
            <a:off x="6705021" y="2599033"/>
            <a:ext cx="3209326" cy="1618864"/>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818562" y="2152375"/>
            <a:ext cx="3118161" cy="369332"/>
          </a:xfrm>
          <a:prstGeom prst="rect">
            <a:avLst/>
          </a:prstGeom>
          <a:noFill/>
        </p:spPr>
        <p:txBody>
          <a:bodyPr wrap="none" rtlCol="0">
            <a:spAutoFit/>
          </a:bodyPr>
          <a:lstStyle/>
          <a:p>
            <a:r>
              <a:rPr lang="fr-FR" dirty="0"/>
              <a:t>Lecture distante de contenus ?</a:t>
            </a:r>
          </a:p>
        </p:txBody>
      </p:sp>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4" name="Picture 13">
            <a:extLst>
              <a:ext uri="{FF2B5EF4-FFF2-40B4-BE49-F238E27FC236}">
                <a16:creationId xmlns:a16="http://schemas.microsoft.com/office/drawing/2014/main" id="{1F98F673-12AF-40DF-96D9-4BC660CFD142}"/>
              </a:ext>
            </a:extLst>
          </p:cNvPr>
          <p:cNvPicPr>
            <a:picLocks noChangeAspect="1"/>
          </p:cNvPicPr>
          <p:nvPr/>
        </p:nvPicPr>
        <p:blipFill rotWithShape="1">
          <a:blip r:embed="rId4">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6" name="Picture 5" descr="Map&#10;&#10;Description automatically generated">
            <a:extLst>
              <a:ext uri="{FF2B5EF4-FFF2-40B4-BE49-F238E27FC236}">
                <a16:creationId xmlns:a16="http://schemas.microsoft.com/office/drawing/2014/main" id="{0FF9F3A5-0191-4A5E-9208-17BC28026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545" y="4727529"/>
            <a:ext cx="2868458" cy="2005679"/>
          </a:xfrm>
          <a:prstGeom prst="rect">
            <a:avLst/>
          </a:prstGeom>
        </p:spPr>
      </p:pic>
      <p:sp>
        <p:nvSpPr>
          <p:cNvPr id="17" name="TextBox 16">
            <a:extLst>
              <a:ext uri="{FF2B5EF4-FFF2-40B4-BE49-F238E27FC236}">
                <a16:creationId xmlns:a16="http://schemas.microsoft.com/office/drawing/2014/main" id="{5484AC07-2F24-4FB8-B619-4DE83136DEE0}"/>
              </a:ext>
            </a:extLst>
          </p:cNvPr>
          <p:cNvSpPr txBox="1"/>
          <p:nvPr/>
        </p:nvSpPr>
        <p:spPr>
          <a:xfrm>
            <a:off x="2688882" y="4358197"/>
            <a:ext cx="1483163" cy="369332"/>
          </a:xfrm>
          <a:prstGeom prst="rect">
            <a:avLst/>
          </a:prstGeom>
          <a:noFill/>
        </p:spPr>
        <p:txBody>
          <a:bodyPr wrap="none" rtlCol="0">
            <a:spAutoFit/>
          </a:bodyPr>
          <a:lstStyle/>
          <a:p>
            <a:r>
              <a:rPr lang="fr-FR" dirty="0"/>
              <a:t>Des cartes …</a:t>
            </a:r>
          </a:p>
        </p:txBody>
      </p:sp>
      <p:pic>
        <p:nvPicPr>
          <p:cNvPr id="11" name="Picture 10">
            <a:extLst>
              <a:ext uri="{FF2B5EF4-FFF2-40B4-BE49-F238E27FC236}">
                <a16:creationId xmlns:a16="http://schemas.microsoft.com/office/drawing/2014/main" id="{4D2BA0F8-7D64-4A5A-9697-EC5503E9EBDD}"/>
              </a:ext>
            </a:extLst>
          </p:cNvPr>
          <p:cNvPicPr>
            <a:picLocks noChangeAspect="1"/>
          </p:cNvPicPr>
          <p:nvPr/>
        </p:nvPicPr>
        <p:blipFill>
          <a:blip r:embed="rId7"/>
          <a:stretch>
            <a:fillRect/>
          </a:stretch>
        </p:blipFill>
        <p:spPr>
          <a:xfrm>
            <a:off x="2791155" y="2015108"/>
            <a:ext cx="2868458" cy="2359033"/>
          </a:xfrm>
          <a:prstGeom prst="rect">
            <a:avLst/>
          </a:prstGeom>
        </p:spPr>
      </p:pic>
      <p:sp>
        <p:nvSpPr>
          <p:cNvPr id="24" name="TextBox 23">
            <a:extLst>
              <a:ext uri="{FF2B5EF4-FFF2-40B4-BE49-F238E27FC236}">
                <a16:creationId xmlns:a16="http://schemas.microsoft.com/office/drawing/2014/main" id="{65CCD9DD-1E8E-464D-9548-83AB009E2F61}"/>
              </a:ext>
            </a:extLst>
          </p:cNvPr>
          <p:cNvSpPr txBox="1"/>
          <p:nvPr/>
        </p:nvSpPr>
        <p:spPr>
          <a:xfrm>
            <a:off x="2791155" y="1452646"/>
            <a:ext cx="3185411" cy="369332"/>
          </a:xfrm>
          <a:prstGeom prst="rect">
            <a:avLst/>
          </a:prstGeom>
          <a:noFill/>
        </p:spPr>
        <p:txBody>
          <a:bodyPr wrap="square" rtlCol="0">
            <a:spAutoFit/>
          </a:bodyPr>
          <a:lstStyle/>
          <a:p>
            <a:r>
              <a:rPr lang="fr-FR" dirty="0"/>
              <a:t>Réseaux d’acteurs ?</a:t>
            </a:r>
          </a:p>
        </p:txBody>
      </p:sp>
      <p:sp>
        <p:nvSpPr>
          <p:cNvPr id="15" name="TextBox 26">
            <a:extLst>
              <a:ext uri="{FF2B5EF4-FFF2-40B4-BE49-F238E27FC236}">
                <a16:creationId xmlns:a16="http://schemas.microsoft.com/office/drawing/2014/main" id="{EBBBD78A-7E49-47DE-AC1D-D6562A8DB9E2}"/>
              </a:ext>
            </a:extLst>
          </p:cNvPr>
          <p:cNvSpPr txBox="1"/>
          <p:nvPr/>
        </p:nvSpPr>
        <p:spPr>
          <a:xfrm>
            <a:off x="5557908" y="1453617"/>
            <a:ext cx="5173211"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10" name="ZoneTexte 9">
            <a:extLst>
              <a:ext uri="{FF2B5EF4-FFF2-40B4-BE49-F238E27FC236}">
                <a16:creationId xmlns:a16="http://schemas.microsoft.com/office/drawing/2014/main" id="{7D4CD898-71AC-415C-A3E8-1841A055FD0D}"/>
              </a:ext>
            </a:extLst>
          </p:cNvPr>
          <p:cNvSpPr txBox="1"/>
          <p:nvPr/>
        </p:nvSpPr>
        <p:spPr>
          <a:xfrm>
            <a:off x="7691778" y="1443836"/>
            <a:ext cx="3981450" cy="3970318"/>
          </a:xfrm>
          <a:prstGeom prst="rect">
            <a:avLst/>
          </a:prstGeom>
          <a:noFill/>
        </p:spPr>
        <p:txBody>
          <a:bodyPr wrap="square">
            <a:spAutoFit/>
          </a:bodyPr>
          <a:lstStyle/>
          <a:p>
            <a:pPr marL="285750" indent="-285750">
              <a:buFont typeface="Arial" panose="020B0604020202020204" pitchFamily="34" charset="0"/>
              <a:buChar char="•"/>
            </a:pPr>
            <a:r>
              <a:rPr lang="fr-FR" dirty="0"/>
              <a:t>Étude tournée sur l’utilisation d’outils numériques concernant un réseau d’acteurs ayant pour la plupart déjà publiés.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Description progressive du réseau.</a:t>
            </a:r>
          </a:p>
          <a:p>
            <a:pPr marL="285750" indent="-285750">
              <a:buFont typeface="Arial" panose="020B0604020202020204" pitchFamily="34" charset="0"/>
              <a:buChar char="•"/>
            </a:pPr>
            <a:r>
              <a:rPr lang="fr-FR" dirty="0"/>
              <a:t>Dynamiques fortes propres au milieu haïtien.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Dimension participative et sociale postérieure au Web social à travers l’analyse des sites Web disparus : les échanges sur le réseau haïtien est ici très importante.</a:t>
            </a:r>
          </a:p>
        </p:txBody>
      </p:sp>
      <p:sp>
        <p:nvSpPr>
          <p:cNvPr id="9" name="ZoneTexte 8">
            <a:extLst>
              <a:ext uri="{FF2B5EF4-FFF2-40B4-BE49-F238E27FC236}">
                <a16:creationId xmlns:a16="http://schemas.microsoft.com/office/drawing/2014/main" id="{15A5F1AD-B5BB-47C2-BBA5-0B1F7E18E0CC}"/>
              </a:ext>
            </a:extLst>
          </p:cNvPr>
          <p:cNvSpPr txBox="1"/>
          <p:nvPr/>
        </p:nvSpPr>
        <p:spPr>
          <a:xfrm>
            <a:off x="8805366" y="572628"/>
            <a:ext cx="2129334" cy="461665"/>
          </a:xfrm>
          <a:prstGeom prst="rect">
            <a:avLst/>
          </a:prstGeom>
          <a:noFill/>
        </p:spPr>
        <p:txBody>
          <a:bodyPr wrap="square" rtlCol="0">
            <a:spAutoFit/>
          </a:bodyPr>
          <a:lstStyle/>
          <a:p>
            <a:r>
              <a:rPr lang="fr-FR" sz="2400" b="1" dirty="0"/>
              <a:t>Le cas d’Haïti</a:t>
            </a:r>
          </a:p>
        </p:txBody>
      </p:sp>
    </p:spTree>
    <p:extLst>
      <p:ext uri="{BB962C8B-B14F-4D97-AF65-F5344CB8AC3E}">
        <p14:creationId xmlns:p14="http://schemas.microsoft.com/office/powerpoint/2010/main" val="2727291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E0538-9F88-42CA-A10B-7E3F02E5E87E}"/>
              </a:ext>
            </a:extLst>
          </p:cNvPr>
          <p:cNvSpPr>
            <a:spLocks noGrp="1"/>
          </p:cNvSpPr>
          <p:nvPr>
            <p:ph type="title"/>
          </p:nvPr>
        </p:nvSpPr>
        <p:spPr>
          <a:xfrm>
            <a:off x="838200" y="365125"/>
            <a:ext cx="4902200" cy="904875"/>
          </a:xfrm>
        </p:spPr>
        <p:txBody>
          <a:bodyPr>
            <a:normAutofit/>
          </a:bodyPr>
          <a:lstStyle/>
          <a:p>
            <a:r>
              <a:rPr lang="fr-FR" sz="4000" dirty="0"/>
              <a:t>Outils numériques</a:t>
            </a:r>
          </a:p>
        </p:txBody>
      </p:sp>
      <p:sp>
        <p:nvSpPr>
          <p:cNvPr id="3" name="Espace réservé du numéro de diapositive 2">
            <a:extLst>
              <a:ext uri="{FF2B5EF4-FFF2-40B4-BE49-F238E27FC236}">
                <a16:creationId xmlns:a16="http://schemas.microsoft.com/office/drawing/2014/main" id="{187573AC-09FB-423A-A05B-E9670A9FC087}"/>
              </a:ext>
            </a:extLst>
          </p:cNvPr>
          <p:cNvSpPr>
            <a:spLocks noGrp="1"/>
          </p:cNvSpPr>
          <p:nvPr>
            <p:ph type="sldNum" sz="quarter" idx="12"/>
          </p:nvPr>
        </p:nvSpPr>
        <p:spPr/>
        <p:txBody>
          <a:bodyPr/>
          <a:lstStyle/>
          <a:p>
            <a:fld id="{4FAB73BC-B049-4115-A692-8D63A059BFB8}" type="slidenum">
              <a:rPr lang="en-US" smtClean="0"/>
              <a:t>61</a:t>
            </a:fld>
            <a:endParaRPr lang="en-US" dirty="0"/>
          </a:p>
        </p:txBody>
      </p:sp>
      <p:pic>
        <p:nvPicPr>
          <p:cNvPr id="4" name="Picture 9">
            <a:extLst>
              <a:ext uri="{FF2B5EF4-FFF2-40B4-BE49-F238E27FC236}">
                <a16:creationId xmlns:a16="http://schemas.microsoft.com/office/drawing/2014/main" id="{606D17C0-F8E4-47BD-895B-30BBF111387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3021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62</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3040626" y="758584"/>
            <a:ext cx="8313174" cy="8882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000" b="1" dirty="0"/>
              <a:t>Communication du 22 janvier 2020 </a:t>
            </a:r>
          </a:p>
          <a:p>
            <a:pPr algn="ctr"/>
            <a:r>
              <a:rPr lang="fr-FR" sz="2000" dirty="0"/>
              <a:t>« Ébauche de visualisation des productions littéraires francophones d’Haïti et retour d’expérience »</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a:extLst>
              <a:ext uri="{FF2B5EF4-FFF2-40B4-BE49-F238E27FC236}">
                <a16:creationId xmlns:a16="http://schemas.microsoft.com/office/drawing/2014/main" id="{8CA71991-4C49-4073-BA5E-992D1657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50" y="2241755"/>
            <a:ext cx="5916834" cy="3582974"/>
          </a:xfrm>
          <a:prstGeom prst="rect">
            <a:avLst/>
          </a:prstGeom>
        </p:spPr>
      </p:pic>
      <p:pic>
        <p:nvPicPr>
          <p:cNvPr id="16" name="Picture 15">
            <a:extLst>
              <a:ext uri="{FF2B5EF4-FFF2-40B4-BE49-F238E27FC236}">
                <a16:creationId xmlns:a16="http://schemas.microsoft.com/office/drawing/2014/main" id="{6E5FC102-006C-4AEB-94DE-7620D00C4E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1217" y="3013343"/>
            <a:ext cx="3097161" cy="2322871"/>
          </a:xfrm>
          <a:prstGeom prst="rect">
            <a:avLst/>
          </a:prstGeom>
        </p:spPr>
      </p:pic>
      <p:sp>
        <p:nvSpPr>
          <p:cNvPr id="17" name="Arrow: Right 16">
            <a:extLst>
              <a:ext uri="{FF2B5EF4-FFF2-40B4-BE49-F238E27FC236}">
                <a16:creationId xmlns:a16="http://schemas.microsoft.com/office/drawing/2014/main" id="{BCFDDC53-0739-4332-98E3-A9403ABF93AD}"/>
              </a:ext>
            </a:extLst>
          </p:cNvPr>
          <p:cNvSpPr/>
          <p:nvPr/>
        </p:nvSpPr>
        <p:spPr>
          <a:xfrm>
            <a:off x="8476475" y="4033242"/>
            <a:ext cx="137651" cy="452284"/>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369C48F5-ABC6-4B32-9BAD-C51E11CB3376}"/>
              </a:ext>
            </a:extLst>
          </p:cNvPr>
          <p:cNvPicPr>
            <a:picLocks noChangeAspect="1"/>
          </p:cNvPicPr>
          <p:nvPr/>
        </p:nvPicPr>
        <p:blipFill rotWithShape="1">
          <a:blip r:embed="rId5">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1" name="ZoneTexte 10">
            <a:extLst>
              <a:ext uri="{FF2B5EF4-FFF2-40B4-BE49-F238E27FC236}">
                <a16:creationId xmlns:a16="http://schemas.microsoft.com/office/drawing/2014/main" id="{DAB16FAD-CB10-488C-8F9D-6668E7AC9710}"/>
              </a:ext>
            </a:extLst>
          </p:cNvPr>
          <p:cNvSpPr txBox="1"/>
          <p:nvPr/>
        </p:nvSpPr>
        <p:spPr>
          <a:xfrm>
            <a:off x="3040626" y="6086960"/>
            <a:ext cx="7129616" cy="369332"/>
          </a:xfrm>
          <a:prstGeom prst="rect">
            <a:avLst/>
          </a:prstGeom>
          <a:noFill/>
        </p:spPr>
        <p:txBody>
          <a:bodyPr wrap="square">
            <a:spAutoFit/>
          </a:bodyPr>
          <a:lstStyle/>
          <a:p>
            <a:r>
              <a:rPr lang="fr-FR" dirty="0">
                <a:hlinkClick r:id="rId6"/>
              </a:rPr>
              <a:t>https://webtv.univ-lyon3.fr/videos/?video=MEDIA200205101828908</a:t>
            </a:r>
            <a:r>
              <a:rPr lang="fr-FR" dirty="0"/>
              <a:t> </a:t>
            </a:r>
          </a:p>
        </p:txBody>
      </p:sp>
    </p:spTree>
    <p:extLst>
      <p:ext uri="{BB962C8B-B14F-4D97-AF65-F5344CB8AC3E}">
        <p14:creationId xmlns:p14="http://schemas.microsoft.com/office/powerpoint/2010/main" val="55044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normAutofit/>
          </a:bodyPr>
          <a:lstStyle/>
          <a:p>
            <a:r>
              <a:rPr lang="fr-FR" sz="4000" dirty="0"/>
              <a:t>Point de départ </a:t>
            </a:r>
          </a:p>
        </p:txBody>
      </p:sp>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2"/>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5"/>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7"/>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7" name="Picture 7">
            <a:extLst>
              <a:ext uri="{FF2B5EF4-FFF2-40B4-BE49-F238E27FC236}">
                <a16:creationId xmlns:a16="http://schemas.microsoft.com/office/drawing/2014/main" id="{A2015A2D-145A-426E-8A9C-CD63C4F8DEA4}"/>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23" name="Graphic 22">
            <a:extLst>
              <a:ext uri="{FF2B5EF4-FFF2-40B4-BE49-F238E27FC236}">
                <a16:creationId xmlns:a16="http://schemas.microsoft.com/office/drawing/2014/main" id="{74867B67-4951-4E4A-9C69-2AB1EE03920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4307</TotalTime>
  <Words>3180</Words>
  <Application>Microsoft Office PowerPoint</Application>
  <PresentationFormat>Grand écran</PresentationFormat>
  <Paragraphs>482</Paragraphs>
  <Slides>63</Slides>
  <Notes>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63</vt:i4>
      </vt:variant>
    </vt:vector>
  </HeadingPairs>
  <TitlesOfParts>
    <vt:vector size="72" baseType="lpstr">
      <vt:lpstr>Abadi Extra Light</vt:lpstr>
      <vt:lpstr>Arial</vt:lpstr>
      <vt:lpstr>Calibri</vt:lpstr>
      <vt:lpstr>Calisto MT</vt:lpstr>
      <vt:lpstr>Corbel</vt:lpstr>
      <vt:lpstr>TimesNewRomanPS-ItalicMT</vt:lpstr>
      <vt:lpstr>TimesNewRomanPSMT</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Présentation PowerPoint</vt:lpstr>
      <vt:lpstr>Présentation PowerPoint</vt:lpstr>
      <vt:lpstr>Cartographier le Web et le visualiser…</vt:lpstr>
      <vt:lpstr>Présentation PowerPoint</vt:lpstr>
      <vt:lpstr>II. Croiser Web sémantique et contenus participatifs </vt:lpstr>
      <vt:lpstr>Point de départ </vt:lpstr>
      <vt:lpstr>Sur la base d’une liste de référence web</vt:lpstr>
      <vt:lpstr>Changement de paradigme</vt:lpstr>
      <vt:lpstr>Sources potentielles et caractéristiques</vt:lpstr>
      <vt:lpstr>Informations obtenues via les sites de « référence »  </vt:lpstr>
      <vt:lpstr>Explicitation de la requête Wikidata - SPARQL</vt:lpstr>
      <vt:lpstr>Consolidation des données</vt:lpstr>
      <vt:lpstr>Insertion de la liste d’écrivains haïtiens</vt:lpstr>
      <vt:lpstr>Regroupements d’informations via Wikidata</vt:lpstr>
      <vt:lpstr>Regroupements d’informations via le VIAF</vt:lpstr>
      <vt:lpstr>Récupération d’informations clefs</vt:lpstr>
      <vt:lpstr>Filtrage du corpus</vt:lpstr>
      <vt:lpstr>Le corpus final en quelques chiffres clés</vt:lpstr>
      <vt:lpstr>Agréger et normaliser le tout ?</vt:lpstr>
      <vt:lpstr> III. Normalisation du corpus et structuration en XML-TEI </vt:lpstr>
      <vt:lpstr>Présentation PowerPoint</vt:lpstr>
      <vt:lpstr>Présentation PowerPoint</vt:lpstr>
      <vt:lpstr>Structure du fichier XML-TEI</vt:lpstr>
      <vt:lpstr>Le &lt;teiHeader&gt;</vt:lpstr>
      <vt:lpstr>Des &lt;div&gt;</vt:lpstr>
      <vt:lpstr>Présentation PowerPoint</vt:lpstr>
      <vt:lpstr>Présentation PowerPoint</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Présentation PowerPoint</vt:lpstr>
      <vt:lpstr>Présentation PowerPoint</vt:lpstr>
      <vt:lpstr>Présentation PowerPoint</vt:lpstr>
      <vt:lpstr>Présentation PowerPoint</vt:lpstr>
      <vt:lpstr>Présentation PowerPoint</vt:lpstr>
      <vt:lpstr>Présentation PowerPoint</vt:lpstr>
      <vt:lpstr>Les littéraires haïtiens et le Web</vt:lpstr>
      <vt:lpstr>Pages personnelles issues de Spla - Un voyage dans le temps</vt:lpstr>
      <vt:lpstr>Pages personnelles toujours en activité</vt:lpstr>
      <vt:lpstr>Des entités Wikidata aux pages Wikipédia</vt:lpstr>
      <vt:lpstr>Présentation PowerPoint</vt:lpstr>
      <vt:lpstr>Présentation PowerPoint</vt:lpstr>
      <vt:lpstr>Présentation PowerPoint</vt:lpstr>
      <vt:lpstr>Présentation PowerPoint</vt:lpstr>
      <vt:lpstr>Présentation PowerPoint</vt:lpstr>
      <vt:lpstr>Mieux décrire les auteurs émergeants </vt:lpstr>
      <vt:lpstr>Obtenir des données biographiques…</vt:lpstr>
      <vt:lpstr>Lier les biographies sur des entités plus vastes…</vt:lpstr>
      <vt:lpstr>Un espace encore à explorer </vt:lpstr>
      <vt:lpstr>V. Conclusions</vt:lpstr>
      <vt:lpstr>Présentation PowerPoint</vt:lpstr>
      <vt:lpstr>Présentation PowerPoint</vt:lpstr>
      <vt:lpstr>Outils numériques</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Anaïs CHAMBAT</cp:lastModifiedBy>
  <cp:revision>392</cp:revision>
  <dcterms:created xsi:type="dcterms:W3CDTF">2020-01-21T15:26:20Z</dcterms:created>
  <dcterms:modified xsi:type="dcterms:W3CDTF">2021-02-03T23:00:28Z</dcterms:modified>
</cp:coreProperties>
</file>